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308" r:id="rId6"/>
    <p:sldId id="307" r:id="rId7"/>
    <p:sldId id="30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x="4610100" cy="3460750"/>
  <p:notesSz cx="4610100" cy="34607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70" d="100"/>
          <a:sy n="170" d="100"/>
        </p:scale>
        <p:origin x="939" y="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45757" y="1072832"/>
            <a:ext cx="391858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691515" y="1938020"/>
            <a:ext cx="322707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190"/>
              </a:spcBef>
            </a:pPr>
            <a:r>
              <a:rPr lang="en-US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lang="en-US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lang="en-US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190"/>
              </a:spcBef>
            </a:pPr>
            <a:r>
              <a:rPr lang="en-US" spc="-1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lang="en-US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lang="en-US"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lang="en-US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190"/>
              </a:spcBef>
            </a:pPr>
            <a:fld id="{81D60167-4931-47E6-BA6A-407CBD079E47}" type="slidenum">
              <a:rPr lang="en-US" smtClean="0">
                <a:latin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190"/>
                </a:spcBef>
              </a:pPr>
              <a:t>‹#›</a:t>
            </a:fld>
            <a:r>
              <a:rPr lang="en-US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190"/>
              </a:spcBef>
            </a:pPr>
            <a:r>
              <a:rPr lang="en-US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lang="en-US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lang="en-US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190"/>
              </a:spcBef>
            </a:pPr>
            <a:r>
              <a:rPr lang="en-US" spc="-1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lang="en-US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lang="en-US"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lang="en-US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190"/>
              </a:spcBef>
            </a:pPr>
            <a:fld id="{81D60167-4931-47E6-BA6A-407CBD079E47}" type="slidenum">
              <a:rPr lang="en-US" smtClean="0">
                <a:latin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190"/>
                </a:spcBef>
              </a:pPr>
              <a:t>‹#›</a:t>
            </a:fld>
            <a:r>
              <a:rPr lang="en-US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0505" y="795972"/>
            <a:ext cx="200539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2374201" y="795972"/>
            <a:ext cx="2005393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190"/>
              </a:spcBef>
            </a:pPr>
            <a:r>
              <a:rPr lang="en-US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lang="en-US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lang="en-US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190"/>
              </a:spcBef>
            </a:pPr>
            <a:r>
              <a:rPr lang="en-US" spc="-1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lang="en-US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lang="en-US"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lang="en-US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190"/>
              </a:spcBef>
            </a:pPr>
            <a:fld id="{81D60167-4931-47E6-BA6A-407CBD079E47}" type="slidenum">
              <a:rPr lang="en-US" smtClean="0">
                <a:latin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190"/>
                </a:spcBef>
              </a:pPr>
              <a:t>‹#›</a:t>
            </a:fld>
            <a:r>
              <a:rPr lang="en-US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190"/>
              </a:spcBef>
            </a:pPr>
            <a:r>
              <a:rPr lang="en-US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lang="en-US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lang="en-US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190"/>
              </a:spcBef>
            </a:pPr>
            <a:r>
              <a:rPr lang="en-US" spc="-1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lang="en-US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lang="en-US"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lang="en-US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190"/>
              </a:spcBef>
            </a:pPr>
            <a:fld id="{81D60167-4931-47E6-BA6A-407CBD079E47}" type="slidenum">
              <a:rPr lang="en-US" smtClean="0">
                <a:latin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190"/>
                </a:spcBef>
              </a:pPr>
              <a:t>‹#›</a:t>
            </a:fld>
            <a:r>
              <a:rPr lang="en-US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190"/>
              </a:spcBef>
            </a:pPr>
            <a:r>
              <a:rPr lang="en-US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lang="en-US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lang="en-US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190"/>
              </a:spcBef>
            </a:pPr>
            <a:r>
              <a:rPr lang="en-US" spc="-1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lang="en-US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lang="en-US"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lang="en-US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190"/>
              </a:spcBef>
            </a:pPr>
            <a:fld id="{81D60167-4931-47E6-BA6A-407CBD079E47}" type="slidenum">
              <a:rPr lang="en-US" smtClean="0">
                <a:latin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190"/>
                </a:spcBef>
              </a:pPr>
              <a:t>‹#›</a:t>
            </a:fld>
            <a:r>
              <a:rPr lang="en-US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2304415" cy="14033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2303995" y="0"/>
                </a:moveTo>
                <a:lnTo>
                  <a:pt x="0" y="0"/>
                </a:lnTo>
                <a:lnTo>
                  <a:pt x="0" y="140017"/>
                </a:lnTo>
                <a:lnTo>
                  <a:pt x="2303995" y="140017"/>
                </a:lnTo>
                <a:lnTo>
                  <a:pt x="2303995" y="0"/>
                </a:lnTo>
                <a:close/>
              </a:path>
            </a:pathLst>
          </a:custGeom>
          <a:solidFill>
            <a:srgbClr val="B2B2B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95300" y="199895"/>
            <a:ext cx="4297680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76656" y="700973"/>
            <a:ext cx="355917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190"/>
              </a:spcBef>
            </a:pPr>
            <a:r>
              <a:rPr lang="en-US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lang="en-US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lang="en-US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12700">
              <a:spcBef>
                <a:spcPts val="190"/>
              </a:spcBef>
            </a:pPr>
            <a:r>
              <a:rPr lang="en-US" spc="-1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lang="en-US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lang="en-US"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lang="en-US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pPr marL="38100">
              <a:spcBef>
                <a:spcPts val="190"/>
              </a:spcBef>
            </a:pPr>
            <a:fld id="{81D60167-4931-47E6-BA6A-407CBD079E47}" type="slidenum">
              <a:rPr lang="en-US" smtClean="0">
                <a:latin typeface="Calibri Light" panose="020F0302020204030204" pitchFamily="34" charset="0"/>
                <a:cs typeface="Calibri Light" panose="020F0302020204030204" pitchFamily="34" charset="0"/>
              </a:rPr>
              <a:pPr marL="38100">
                <a:spcBef>
                  <a:spcPts val="190"/>
                </a:spcBef>
              </a:pPr>
              <a:t>‹#›</a:t>
            </a:fld>
            <a:r>
              <a:rPr lang="en-US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lang="en-US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Calibri Light" panose="020F0302020204030204" pitchFamily="34" charset="0"/>
          <a:ea typeface="+mj-ea"/>
          <a:cs typeface="Calibri Light" panose="020F0302020204030204" pitchFamily="34" charset="0"/>
        </a:defRPr>
      </a:lvl1pPr>
    </p:titleStyle>
    <p:bodyStyle>
      <a:lvl1pPr marL="0">
        <a:defRPr>
          <a:latin typeface="Calibri Light" panose="020F0302020204030204" pitchFamily="34" charset="0"/>
          <a:ea typeface="+mn-ea"/>
          <a:cs typeface="Calibri Light" panose="020F0302020204030204" pitchFamily="34" charset="0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slide" Target="slide54.xml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3" Type="http://schemas.openxmlformats.org/officeDocument/2006/relationships/image" Target="../media/image31.png"/><Relationship Id="rId7" Type="http://schemas.openxmlformats.org/officeDocument/2006/relationships/slide" Target="slide54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" Target="slide9.xml"/><Relationship Id="rId1" Type="http://schemas.openxmlformats.org/officeDocument/2006/relationships/slideLayout" Target="../slideLayouts/slideLayout5.xml"/><Relationship Id="rId4" Type="http://schemas.openxmlformats.org/officeDocument/2006/relationships/slide" Target="slide5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4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slide" Target="slide54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slide" Target="slide9.xml"/><Relationship Id="rId1" Type="http://schemas.openxmlformats.org/officeDocument/2006/relationships/slideLayout" Target="../slideLayouts/slideLayout5.xml"/><Relationship Id="rId4" Type="http://schemas.openxmlformats.org/officeDocument/2006/relationships/slide" Target="slide5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slide" Target="slide54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10" Type="http://schemas.openxmlformats.org/officeDocument/2006/relationships/slide" Target="slide54.xml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3.xml"/><Relationship Id="rId7" Type="http://schemas.openxmlformats.org/officeDocument/2006/relationships/slide" Target="slide2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slide" Target="slide9.xml"/><Relationship Id="rId10" Type="http://schemas.openxmlformats.org/officeDocument/2006/relationships/slide" Target="slide54.xml"/><Relationship Id="rId4" Type="http://schemas.openxmlformats.org/officeDocument/2006/relationships/image" Target="../media/image3.png"/><Relationship Id="rId9" Type="http://schemas.openxmlformats.org/officeDocument/2006/relationships/slide" Target="slide4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9" Type="http://schemas.openxmlformats.org/officeDocument/2006/relationships/slide" Target="slide5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slide" Target="slide5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" Target="slide9.xml"/><Relationship Id="rId1" Type="http://schemas.openxmlformats.org/officeDocument/2006/relationships/slideLayout" Target="../slideLayouts/slideLayout4.xml"/><Relationship Id="rId4" Type="http://schemas.openxmlformats.org/officeDocument/2006/relationships/slide" Target="slide5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4.xml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3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5" Type="http://schemas.openxmlformats.org/officeDocument/2006/relationships/slide" Target="slide52.xml"/><Relationship Id="rId4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4.xml"/><Relationship Id="rId4" Type="http://schemas.openxmlformats.org/officeDocument/2006/relationships/image" Target="../media/image7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5" Type="http://schemas.openxmlformats.org/officeDocument/2006/relationships/slide" Target="slide52.xml"/><Relationship Id="rId4" Type="http://schemas.openxmlformats.org/officeDocument/2006/relationships/image" Target="../media/image7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10" Type="http://schemas.openxmlformats.org/officeDocument/2006/relationships/slide" Target="slide53.xml"/><Relationship Id="rId4" Type="http://schemas.openxmlformats.org/officeDocument/2006/relationships/image" Target="../media/image81.png"/><Relationship Id="rId9" Type="http://schemas.openxmlformats.org/officeDocument/2006/relationships/slide" Target="slide5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50.xml"/><Relationship Id="rId3" Type="http://schemas.openxmlformats.org/officeDocument/2006/relationships/image" Target="../media/image86.png"/><Relationship Id="rId7" Type="http://schemas.openxmlformats.org/officeDocument/2006/relationships/slide" Target="slide51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slide" Target="slide54.xml"/><Relationship Id="rId4" Type="http://schemas.openxmlformats.org/officeDocument/2006/relationships/image" Target="../media/image87.png"/><Relationship Id="rId9" Type="http://schemas.openxmlformats.org/officeDocument/2006/relationships/image" Target="../media/image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7" Type="http://schemas.openxmlformats.org/officeDocument/2006/relationships/slide" Target="slide54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7" Type="http://schemas.openxmlformats.org/officeDocument/2006/relationships/slide" Target="slide54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hyperlink" Target="mailto:py-rseqc@2.6.4" TargetMode="External"/><Relationship Id="rId7" Type="http://schemas.openxmlformats.org/officeDocument/2006/relationships/image" Target="../media/image102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hyperlink" Target="http://chagall.med.cornell.edu/RNASEQcourse/Intro2RNAseq.pdf" TargetMode="External"/><Relationship Id="rId5" Type="http://schemas.openxmlformats.org/officeDocument/2006/relationships/image" Target="../media/image100.png"/><Relationship Id="rId10" Type="http://schemas.openxmlformats.org/officeDocument/2006/relationships/hyperlink" Target="http://rseqc.sourceforge.net/" TargetMode="External"/><Relationship Id="rId4" Type="http://schemas.openxmlformats.org/officeDocument/2006/relationships/image" Target="../media/image99.png"/><Relationship Id="rId9" Type="http://schemas.openxmlformats.org/officeDocument/2006/relationships/slide" Target="slide5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image" Target="../media/image105.png"/><Relationship Id="rId7" Type="http://schemas.openxmlformats.org/officeDocument/2006/relationships/slide" Target="slide52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qorts@1.2.42" TargetMode="Externa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" Target="slide3.xml"/><Relationship Id="rId1" Type="http://schemas.openxmlformats.org/officeDocument/2006/relationships/slideLayout" Target="../slideLayouts/slideLayout5.xml"/><Relationship Id="rId4" Type="http://schemas.openxmlformats.org/officeDocument/2006/relationships/slide" Target="slide5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5.xml"/><Relationship Id="rId4" Type="http://schemas.openxmlformats.org/officeDocument/2006/relationships/slide" Target="slide5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slide" Target="slide54.xm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image" Target="../media/image74.png"/><Relationship Id="rId7" Type="http://schemas.openxmlformats.org/officeDocument/2006/relationships/image" Target="../media/image90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74.png"/><Relationship Id="rId7" Type="http://schemas.openxmlformats.org/officeDocument/2006/relationships/image" Target="../media/image117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slide" Target="slide52.xml"/><Relationship Id="rId4" Type="http://schemas.openxmlformats.org/officeDocument/2006/relationships/image" Target="../media/image115.png"/><Relationship Id="rId9" Type="http://schemas.openxmlformats.org/officeDocument/2006/relationships/slide" Target="slide54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74.png"/><Relationship Id="rId7" Type="http://schemas.openxmlformats.org/officeDocument/2006/relationships/hyperlink" Target="http://bioinf.wehi.edu.au/subread-package/SubreadUsersGuide.pdf" TargetMode="External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oinf.wehi.edu.au/featureCounts/" TargetMode="External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slide" Target="slide5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slide" Target="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" Target="slide50.xml"/><Relationship Id="rId7" Type="http://schemas.openxmlformats.org/officeDocument/2006/relationships/slide" Target="slide54.xml"/><Relationship Id="rId2" Type="http://schemas.openxmlformats.org/officeDocument/2006/relationships/slide" Target="slide48.xml"/><Relationship Id="rId1" Type="http://schemas.openxmlformats.org/officeDocument/2006/relationships/slideLayout" Target="../slideLayouts/slideLayout4.xml"/><Relationship Id="rId6" Type="http://schemas.openxmlformats.org/officeDocument/2006/relationships/slide" Target="slide53.xml"/><Relationship Id="rId5" Type="http://schemas.openxmlformats.org/officeDocument/2006/relationships/slide" Target="slide52.xml"/><Relationship Id="rId4" Type="http://schemas.openxmlformats.org/officeDocument/2006/relationships/slide" Target="slide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dx.doi.org/10.1093/nar/gky325" TargetMode="External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Relationship Id="rId5" Type="http://schemas.openxmlformats.org/officeDocument/2006/relationships/slide" Target="slide54.xml"/><Relationship Id="rId4" Type="http://schemas.openxmlformats.org/officeDocument/2006/relationships/hyperlink" Target="http://bioinformatica.uab.cat/base/documents/mastergp/Transcriptomics_2012.pdf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chagall.med.cornell.edu/RNASEQcourse/Intro2RNAseq.pdf" TargetMode="External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slide" Target="slide4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slide" Target="slide4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slide" Target="slide4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slide" Target="slide54.xml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54.xml"/><Relationship Id="rId2" Type="http://schemas.openxmlformats.org/officeDocument/2006/relationships/slide" Target="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03995" y="0"/>
            <a:ext cx="2304415" cy="14033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2303995" y="0"/>
                </a:moveTo>
                <a:lnTo>
                  <a:pt x="0" y="0"/>
                </a:lnTo>
                <a:lnTo>
                  <a:pt x="0" y="140017"/>
                </a:lnTo>
                <a:lnTo>
                  <a:pt x="2303995" y="140017"/>
                </a:lnTo>
                <a:lnTo>
                  <a:pt x="2303995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842" y="619226"/>
            <a:ext cx="4434840" cy="585470"/>
          </a:xfrm>
          <a:custGeom>
            <a:avLst/>
            <a:gdLst/>
            <a:ahLst/>
            <a:cxnLst/>
            <a:rect l="l" t="t" r="r" b="b"/>
            <a:pathLst>
              <a:path w="4434840" h="585469">
                <a:moveTo>
                  <a:pt x="4434344" y="44424"/>
                </a:moveTo>
                <a:lnTo>
                  <a:pt x="4433036" y="44424"/>
                </a:lnTo>
                <a:lnTo>
                  <a:pt x="4430331" y="31076"/>
                </a:lnTo>
                <a:lnTo>
                  <a:pt x="4419422" y="14922"/>
                </a:lnTo>
                <a:lnTo>
                  <a:pt x="4403268" y="4013"/>
                </a:lnTo>
                <a:lnTo>
                  <a:pt x="4383544" y="0"/>
                </a:lnTo>
                <a:lnTo>
                  <a:pt x="50812" y="0"/>
                </a:lnTo>
                <a:lnTo>
                  <a:pt x="31076" y="4013"/>
                </a:lnTo>
                <a:lnTo>
                  <a:pt x="14922" y="14922"/>
                </a:lnTo>
                <a:lnTo>
                  <a:pt x="4013" y="31076"/>
                </a:lnTo>
                <a:lnTo>
                  <a:pt x="1295" y="44424"/>
                </a:lnTo>
                <a:lnTo>
                  <a:pt x="0" y="44424"/>
                </a:lnTo>
                <a:lnTo>
                  <a:pt x="0" y="50800"/>
                </a:lnTo>
                <a:lnTo>
                  <a:pt x="0" y="82384"/>
                </a:lnTo>
                <a:lnTo>
                  <a:pt x="0" y="534327"/>
                </a:lnTo>
                <a:lnTo>
                  <a:pt x="4013" y="554062"/>
                </a:lnTo>
                <a:lnTo>
                  <a:pt x="14922" y="570217"/>
                </a:lnTo>
                <a:lnTo>
                  <a:pt x="31076" y="581126"/>
                </a:lnTo>
                <a:lnTo>
                  <a:pt x="50812" y="585139"/>
                </a:lnTo>
                <a:lnTo>
                  <a:pt x="4383544" y="585139"/>
                </a:lnTo>
                <a:lnTo>
                  <a:pt x="4403268" y="581126"/>
                </a:lnTo>
                <a:lnTo>
                  <a:pt x="4419422" y="570217"/>
                </a:lnTo>
                <a:lnTo>
                  <a:pt x="4430331" y="554062"/>
                </a:lnTo>
                <a:lnTo>
                  <a:pt x="4434344" y="534327"/>
                </a:lnTo>
                <a:lnTo>
                  <a:pt x="4434344" y="82384"/>
                </a:lnTo>
                <a:lnTo>
                  <a:pt x="4434344" y="50800"/>
                </a:lnTo>
                <a:lnTo>
                  <a:pt x="4434344" y="44424"/>
                </a:lnTo>
                <a:close/>
              </a:path>
            </a:pathLst>
          </a:custGeom>
          <a:solidFill>
            <a:srgbClr val="B31A1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68222" y="616177"/>
            <a:ext cx="2667000" cy="50736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4445" algn="ctr">
              <a:lnSpc>
                <a:spcPct val="100000"/>
              </a:lnSpc>
              <a:spcBef>
                <a:spcPts val="565"/>
              </a:spcBef>
            </a:pPr>
            <a:r>
              <a:rPr dirty="0"/>
              <a:t>Analysis</a:t>
            </a:r>
            <a:r>
              <a:rPr spc="140" dirty="0"/>
              <a:t> </a:t>
            </a:r>
            <a:r>
              <a:rPr dirty="0"/>
              <a:t>of</a:t>
            </a:r>
            <a:r>
              <a:rPr spc="145" dirty="0"/>
              <a:t> </a:t>
            </a:r>
            <a:r>
              <a:rPr dirty="0"/>
              <a:t>bulk</a:t>
            </a:r>
            <a:r>
              <a:rPr spc="145" dirty="0"/>
              <a:t> </a:t>
            </a:r>
            <a:r>
              <a:rPr spc="80" dirty="0"/>
              <a:t>RNA-</a:t>
            </a:r>
            <a:r>
              <a:rPr dirty="0"/>
              <a:t>seq</a:t>
            </a:r>
            <a:r>
              <a:rPr spc="145" dirty="0"/>
              <a:t> </a:t>
            </a:r>
            <a:r>
              <a:rPr spc="-20" dirty="0"/>
              <a:t>data</a:t>
            </a:r>
          </a:p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Analysis</a:t>
            </a:r>
            <a:r>
              <a:rPr sz="11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Next-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Generation</a:t>
            </a:r>
            <a:r>
              <a:rPr sz="11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Sequencing</a:t>
            </a:r>
            <a:r>
              <a:rPr sz="11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Data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6250" y="1389035"/>
            <a:ext cx="3581400" cy="811376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61950" algn="ctr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z="11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0800" marR="43180" indent="194945" algn="ctr">
              <a:lnSpc>
                <a:spcPct val="157600"/>
              </a:lnSpc>
              <a:spcBef>
                <a:spcPts val="675"/>
              </a:spcBef>
            </a:pP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Applied</a:t>
            </a:r>
            <a:r>
              <a:rPr sz="8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  <a:r>
              <a:rPr sz="8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Core Slides</a:t>
            </a:r>
            <a:r>
              <a:rPr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at</a:t>
            </a:r>
            <a:r>
              <a:rPr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70" dirty="0">
                <a:solidFill>
                  <a:srgbClr val="0000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https://bit.ly/2T3sjRg</a:t>
            </a:r>
            <a:r>
              <a:rPr sz="900" spc="104" baseline="27777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sz="900" baseline="27777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>
              <a:lnSpc>
                <a:spcPct val="100000"/>
              </a:lnSpc>
              <a:spcBef>
                <a:spcPts val="45"/>
              </a:spcBef>
            </a:pPr>
            <a:endParaRPr sz="115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52425" algn="ctr">
              <a:lnSpc>
                <a:spcPct val="100000"/>
              </a:lnSpc>
            </a:pP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612798" y="2561765"/>
            <a:ext cx="1382332" cy="283555"/>
          </a:xfrm>
          <a:prstGeom prst="rect">
            <a:avLst/>
          </a:prstGeom>
        </p:spPr>
      </p:pic>
      <p:sp>
        <p:nvSpPr>
          <p:cNvPr id="7" name="object 7"/>
          <p:cNvSpPr/>
          <p:nvPr/>
        </p:nvSpPr>
        <p:spPr>
          <a:xfrm>
            <a:off x="137655" y="3162109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63563" y="3169165"/>
            <a:ext cx="4117975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900" spc="-15" baseline="37037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https://physiology.med.cornell.edu/faculty/skrabanek/lab/angsd/schedule_2020/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0" name="object 10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111" y="792"/>
            <a:ext cx="1611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types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of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–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library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preps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10" dirty="0"/>
              <a:t>DNA</a:t>
            </a:r>
            <a:r>
              <a:rPr spc="105" dirty="0"/>
              <a:t> </a:t>
            </a:r>
            <a:r>
              <a:rPr dirty="0"/>
              <a:t>and</a:t>
            </a:r>
            <a:r>
              <a:rPr spc="105" dirty="0"/>
              <a:t> RNA </a:t>
            </a:r>
            <a:r>
              <a:rPr dirty="0"/>
              <a:t>have</a:t>
            </a:r>
            <a:r>
              <a:rPr spc="105" dirty="0"/>
              <a:t> </a:t>
            </a:r>
            <a:r>
              <a:rPr spc="-10" dirty="0"/>
              <a:t>different</a:t>
            </a:r>
            <a:r>
              <a:rPr spc="105" dirty="0"/>
              <a:t> </a:t>
            </a:r>
            <a:r>
              <a:rPr spc="-10" dirty="0"/>
              <a:t>properties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3943" y="630919"/>
            <a:ext cx="1656080" cy="113157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R="97155" algn="ctr">
              <a:lnSpc>
                <a:spcPct val="100000"/>
              </a:lnSpc>
              <a:spcBef>
                <a:spcPts val="550"/>
              </a:spcBef>
            </a:pP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DNA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 marR="488950" algn="just">
              <a:lnSpc>
                <a:spcPct val="101499"/>
              </a:lnSpc>
              <a:spcBef>
                <a:spcPts val="360"/>
              </a:spcBef>
            </a:pP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usually</a:t>
            </a:r>
            <a:r>
              <a:rPr sz="900" spc="7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double-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stranded </a:t>
            </a:r>
            <a:r>
              <a:rPr sz="9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very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stable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 algn="just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mutations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heritable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 marR="5080" algn="just">
              <a:lnSpc>
                <a:spcPct val="101499"/>
              </a:lnSpc>
            </a:pPr>
            <a:r>
              <a:rPr sz="9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same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amount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9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(almost)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all</a:t>
            </a:r>
            <a:r>
              <a:rPr sz="9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cells </a:t>
            </a:r>
            <a:r>
              <a:rPr sz="9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same</a:t>
            </a:r>
            <a:r>
              <a:rPr sz="9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sequence</a:t>
            </a:r>
            <a:r>
              <a:rPr sz="9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9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every</a:t>
            </a:r>
            <a:r>
              <a:rPr sz="9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cell</a:t>
            </a:r>
            <a:r>
              <a:rPr sz="9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9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an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organism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100" y="962812"/>
            <a:ext cx="65265" cy="652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2100" y="1101991"/>
            <a:ext cx="65265" cy="652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2100" y="1241171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2100" y="1380350"/>
            <a:ext cx="65265" cy="652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92100" y="1519529"/>
            <a:ext cx="65265" cy="6526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9555" y="1847912"/>
            <a:ext cx="2079619" cy="1256090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643174" y="630919"/>
            <a:ext cx="1817370" cy="2383790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R="258445" algn="ctr">
              <a:lnSpc>
                <a:spcPct val="100000"/>
              </a:lnSpc>
              <a:spcBef>
                <a:spcPts val="550"/>
              </a:spcBef>
            </a:pP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RNA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 marR="5080">
              <a:lnSpc>
                <a:spcPct val="101499"/>
              </a:lnSpc>
              <a:spcBef>
                <a:spcPts val="360"/>
              </a:spcBef>
            </a:pPr>
            <a:r>
              <a:rPr sz="9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generally</a:t>
            </a:r>
            <a:r>
              <a:rPr sz="900" spc="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single-</a:t>
            </a:r>
            <a:r>
              <a:rPr sz="9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stranded,</a:t>
            </a:r>
            <a:r>
              <a:rPr sz="9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but</a:t>
            </a:r>
            <a:r>
              <a:rPr sz="9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with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9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capacity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complementary</a:t>
            </a:r>
            <a:r>
              <a:rPr sz="9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base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pairing</a:t>
            </a:r>
            <a:r>
              <a:rPr sz="9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dirty="0">
                <a:latin typeface="Meiryo UI"/>
                <a:cs typeface="Meiryo UI"/>
              </a:rPr>
              <a:t>⇒</a:t>
            </a:r>
            <a:r>
              <a:rPr sz="900" i="1" spc="-20" dirty="0">
                <a:latin typeface="Meiryo UI"/>
                <a:cs typeface="Meiryo UI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ability</a:t>
            </a:r>
            <a:r>
              <a:rPr sz="9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9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form</a:t>
            </a:r>
            <a:r>
              <a:rPr sz="9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myriad different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shapes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 marR="35560">
              <a:lnSpc>
                <a:spcPct val="101499"/>
              </a:lnSpc>
            </a:pP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usually</a:t>
            </a:r>
            <a:r>
              <a:rPr sz="9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fairly</a:t>
            </a:r>
            <a:r>
              <a:rPr sz="9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short-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lived</a:t>
            </a:r>
            <a:r>
              <a:rPr sz="9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(minutes</a:t>
            </a:r>
            <a:r>
              <a:rPr sz="9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to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hours)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 marR="147955">
              <a:lnSpc>
                <a:spcPct val="101499"/>
              </a:lnSpc>
            </a:pPr>
            <a:r>
              <a:rPr sz="9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easily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degraded/damaged</a:t>
            </a:r>
            <a:r>
              <a:rPr sz="9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without protection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 marR="64135">
              <a:lnSpc>
                <a:spcPct val="101499"/>
              </a:lnSpc>
            </a:pP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mutations</a:t>
            </a:r>
            <a:r>
              <a:rPr sz="9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sz="9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not</a:t>
            </a:r>
            <a:r>
              <a:rPr sz="9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passed</a:t>
            </a:r>
            <a:r>
              <a:rPr sz="9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on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individual</a:t>
            </a:r>
            <a:r>
              <a:rPr sz="9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</a:t>
            </a:r>
            <a:r>
              <a:rPr sz="9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amounts</a:t>
            </a:r>
            <a:r>
              <a:rPr sz="900" i="1" spc="8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 greatly</a:t>
            </a:r>
            <a:r>
              <a:rPr sz="9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depending</a:t>
            </a:r>
            <a:r>
              <a:rPr sz="9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on the</a:t>
            </a:r>
            <a:r>
              <a:rPr sz="9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gene,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the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cell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 type,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developmental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status,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9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environment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etc.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 marR="64769">
              <a:lnSpc>
                <a:spcPct val="101499"/>
              </a:lnSpc>
            </a:pP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</a:t>
            </a:r>
            <a:r>
              <a:rPr sz="9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sizes</a:t>
            </a:r>
            <a:r>
              <a:rPr sz="900" i="1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range</a:t>
            </a:r>
            <a:r>
              <a:rPr sz="9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from</a:t>
            </a:r>
            <a:r>
              <a:rPr sz="9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10-</a:t>
            </a:r>
            <a:r>
              <a:rPr sz="9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20bp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9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several</a:t>
            </a:r>
            <a:r>
              <a:rPr sz="9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kb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21330" y="962812"/>
            <a:ext cx="65265" cy="6526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521330" y="1519529"/>
            <a:ext cx="65265" cy="6526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521330" y="1797875"/>
            <a:ext cx="65265" cy="6526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2521330" y="2076234"/>
            <a:ext cx="65265" cy="6526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521330" y="2215413"/>
            <a:ext cx="65265" cy="6526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2521330" y="2772130"/>
            <a:ext cx="65265" cy="65265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22" name="object 22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15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15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15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15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15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15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15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15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15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10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111" y="792"/>
            <a:ext cx="1611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types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of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–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library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preps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Different</a:t>
            </a:r>
            <a:r>
              <a:rPr spc="95" dirty="0"/>
              <a:t> </a:t>
            </a:r>
            <a:r>
              <a:rPr dirty="0"/>
              <a:t>types</a:t>
            </a:r>
            <a:r>
              <a:rPr spc="95" dirty="0"/>
              <a:t> </a:t>
            </a:r>
            <a:r>
              <a:rPr dirty="0"/>
              <a:t>of</a:t>
            </a:r>
            <a:r>
              <a:rPr spc="95" dirty="0"/>
              <a:t> </a:t>
            </a:r>
            <a:r>
              <a:rPr spc="80" dirty="0"/>
              <a:t>RNA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44868" y="537382"/>
            <a:ext cx="4319270" cy="425501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2700" marR="5080" indent="-4445" algn="ctr">
              <a:lnSpc>
                <a:spcPct val="101499"/>
              </a:lnSpc>
              <a:spcBef>
                <a:spcPts val="80"/>
              </a:spcBef>
            </a:pP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</a:t>
            </a:r>
            <a:r>
              <a:rPr sz="9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sz="9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25" dirty="0">
                <a:latin typeface="Calibri Light" panose="020F0302020204030204" pitchFamily="34" charset="0"/>
                <a:cs typeface="Calibri Light" panose="020F0302020204030204" pitchFamily="34" charset="0"/>
              </a:rPr>
              <a:t>numerous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95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different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20" dirty="0">
                <a:latin typeface="Calibri Light" panose="020F0302020204030204" pitchFamily="34" charset="0"/>
                <a:cs typeface="Calibri Light" panose="020F0302020204030204" pitchFamily="34" charset="0"/>
              </a:rPr>
              <a:t>types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b="1" i="1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functional</a:t>
            </a:r>
            <a:r>
              <a:rPr sz="900" b="1" i="1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RNA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35" dirty="0">
                <a:latin typeface="Calibri Light" panose="020F0302020204030204" pitchFamily="34" charset="0"/>
                <a:cs typeface="Calibri Light" panose="020F0302020204030204" pitchFamily="34" charset="0"/>
              </a:rPr>
              <a:t>molecules</a:t>
            </a:r>
            <a:r>
              <a:rPr sz="9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900" i="1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addition</a:t>
            </a:r>
            <a:r>
              <a:rPr sz="900" i="1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to </a:t>
            </a:r>
            <a:r>
              <a:rPr sz="9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messenger</a:t>
            </a:r>
            <a:r>
              <a:rPr sz="9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RNA,</a:t>
            </a:r>
            <a:r>
              <a:rPr sz="9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which</a:t>
            </a:r>
            <a:r>
              <a:rPr sz="9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does</a:t>
            </a:r>
            <a:r>
              <a:rPr sz="9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not</a:t>
            </a:r>
            <a:r>
              <a:rPr sz="900" i="1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carry</a:t>
            </a:r>
            <a:r>
              <a:rPr sz="9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out</a:t>
            </a:r>
            <a:r>
              <a:rPr sz="9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9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function</a:t>
            </a:r>
            <a:r>
              <a:rPr sz="9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9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its</a:t>
            </a:r>
            <a:r>
              <a:rPr sz="9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own</a:t>
            </a:r>
            <a:r>
              <a:rPr sz="9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except</a:t>
            </a:r>
            <a:r>
              <a:rPr sz="9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transporting</a:t>
            </a:r>
            <a:r>
              <a:rPr sz="9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the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DNA</a:t>
            </a:r>
            <a:r>
              <a:rPr sz="9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code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(genetic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information)</a:t>
            </a:r>
            <a:r>
              <a:rPr sz="9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into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cytoplasm</a:t>
            </a:r>
            <a:r>
              <a:rPr sz="9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where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it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can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be</a:t>
            </a:r>
            <a:r>
              <a:rPr sz="9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translated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into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proteins.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0" y="1152282"/>
            <a:ext cx="4608195" cy="2303780"/>
            <a:chOff x="0" y="1152282"/>
            <a:chExt cx="4608195" cy="2303780"/>
          </a:xfrm>
        </p:grpSpPr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87565" y="1152282"/>
              <a:ext cx="3032881" cy="21836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11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111" y="792"/>
            <a:ext cx="1611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types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of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–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library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preps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Different</a:t>
            </a:r>
            <a:r>
              <a:rPr spc="95" dirty="0"/>
              <a:t> </a:t>
            </a:r>
            <a:r>
              <a:rPr dirty="0"/>
              <a:t>types</a:t>
            </a:r>
            <a:r>
              <a:rPr spc="95" dirty="0"/>
              <a:t> </a:t>
            </a:r>
            <a:r>
              <a:rPr dirty="0"/>
              <a:t>of</a:t>
            </a:r>
            <a:r>
              <a:rPr spc="95" dirty="0"/>
              <a:t> </a:t>
            </a:r>
            <a:r>
              <a:rPr spc="80" dirty="0"/>
              <a:t>RNA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0212" y="681367"/>
            <a:ext cx="65265" cy="6526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0212" y="1025512"/>
            <a:ext cx="65265" cy="652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0212" y="1197597"/>
            <a:ext cx="65265" cy="652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0212" y="1541741"/>
            <a:ext cx="65265" cy="65265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163880" y="1725787"/>
            <a:ext cx="2080260" cy="808990"/>
            <a:chOff x="149555" y="2138135"/>
            <a:chExt cx="2080260" cy="808990"/>
          </a:xfrm>
        </p:grpSpPr>
        <p:sp>
          <p:nvSpPr>
            <p:cNvPr id="12" name="object 12"/>
            <p:cNvSpPr/>
            <p:nvPr/>
          </p:nvSpPr>
          <p:spPr>
            <a:xfrm>
              <a:off x="149555" y="2138135"/>
              <a:ext cx="2080260" cy="808990"/>
            </a:xfrm>
            <a:custGeom>
              <a:avLst/>
              <a:gdLst/>
              <a:ahLst/>
              <a:cxnLst/>
              <a:rect l="l" t="t" r="r" b="b"/>
              <a:pathLst>
                <a:path w="2080260" h="808989">
                  <a:moveTo>
                    <a:pt x="2025694" y="0"/>
                  </a:move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0"/>
                  </a:lnTo>
                  <a:lnTo>
                    <a:pt x="0" y="54000"/>
                  </a:lnTo>
                  <a:lnTo>
                    <a:pt x="0" y="754721"/>
                  </a:lnTo>
                  <a:lnTo>
                    <a:pt x="4243" y="775740"/>
                  </a:lnTo>
                  <a:lnTo>
                    <a:pt x="15816" y="792905"/>
                  </a:lnTo>
                  <a:lnTo>
                    <a:pt x="32980" y="804477"/>
                  </a:lnTo>
                  <a:lnTo>
                    <a:pt x="54000" y="808721"/>
                  </a:lnTo>
                  <a:lnTo>
                    <a:pt x="2025694" y="808721"/>
                  </a:lnTo>
                  <a:lnTo>
                    <a:pt x="2046714" y="804477"/>
                  </a:lnTo>
                  <a:lnTo>
                    <a:pt x="2063878" y="792905"/>
                  </a:lnTo>
                  <a:lnTo>
                    <a:pt x="2075451" y="775740"/>
                  </a:lnTo>
                  <a:lnTo>
                    <a:pt x="2079694" y="754721"/>
                  </a:lnTo>
                  <a:lnTo>
                    <a:pt x="2079694" y="54000"/>
                  </a:lnTo>
                  <a:lnTo>
                    <a:pt x="2075451" y="32980"/>
                  </a:lnTo>
                  <a:lnTo>
                    <a:pt x="2063878" y="15816"/>
                  </a:lnTo>
                  <a:lnTo>
                    <a:pt x="2046714" y="4243"/>
                  </a:lnTo>
                  <a:lnTo>
                    <a:pt x="2025694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67555" y="2156135"/>
              <a:ext cx="2044064" cy="772795"/>
            </a:xfrm>
            <a:custGeom>
              <a:avLst/>
              <a:gdLst/>
              <a:ahLst/>
              <a:cxnLst/>
              <a:rect l="l" t="t" r="r" b="b"/>
              <a:pathLst>
                <a:path w="2044064" h="772794">
                  <a:moveTo>
                    <a:pt x="2007694" y="0"/>
                  </a:moveTo>
                  <a:lnTo>
                    <a:pt x="36000" y="0"/>
                  </a:lnTo>
                  <a:lnTo>
                    <a:pt x="21987" y="2829"/>
                  </a:lnTo>
                  <a:lnTo>
                    <a:pt x="10544" y="10544"/>
                  </a:lnTo>
                  <a:lnTo>
                    <a:pt x="2829" y="21987"/>
                  </a:lnTo>
                  <a:lnTo>
                    <a:pt x="0" y="36000"/>
                  </a:lnTo>
                  <a:lnTo>
                    <a:pt x="0" y="736721"/>
                  </a:lnTo>
                  <a:lnTo>
                    <a:pt x="2829" y="750734"/>
                  </a:lnTo>
                  <a:lnTo>
                    <a:pt x="10544" y="762177"/>
                  </a:lnTo>
                  <a:lnTo>
                    <a:pt x="21987" y="769892"/>
                  </a:lnTo>
                  <a:lnTo>
                    <a:pt x="36000" y="772721"/>
                  </a:lnTo>
                  <a:lnTo>
                    <a:pt x="2007694" y="772721"/>
                  </a:lnTo>
                  <a:lnTo>
                    <a:pt x="2021707" y="769892"/>
                  </a:lnTo>
                  <a:lnTo>
                    <a:pt x="2033150" y="762177"/>
                  </a:lnTo>
                  <a:lnTo>
                    <a:pt x="2040866" y="750734"/>
                  </a:lnTo>
                  <a:lnTo>
                    <a:pt x="2043695" y="736721"/>
                  </a:lnTo>
                  <a:lnTo>
                    <a:pt x="2043695" y="36000"/>
                  </a:lnTo>
                  <a:lnTo>
                    <a:pt x="2040866" y="21987"/>
                  </a:lnTo>
                  <a:lnTo>
                    <a:pt x="2033150" y="10544"/>
                  </a:lnTo>
                  <a:lnTo>
                    <a:pt x="2021707" y="2829"/>
                  </a:lnTo>
                  <a:lnTo>
                    <a:pt x="2007694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34848" y="597914"/>
            <a:ext cx="4023360" cy="178427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79375" marR="685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ca.</a:t>
            </a:r>
            <a:r>
              <a:rPr sz="11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75%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of the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human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5" dirty="0">
                <a:latin typeface="Calibri Light" panose="020F0302020204030204" pitchFamily="34" charset="0"/>
                <a:cs typeface="Calibri Light" panose="020F0302020204030204" pitchFamily="34" charset="0"/>
              </a:rPr>
              <a:t>genome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can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be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3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transcribed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(=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copied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into RNA)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9375" marR="167005">
              <a:lnSpc>
                <a:spcPct val="102600"/>
              </a:lnSpc>
            </a:pP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but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&lt;3%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5" dirty="0">
                <a:latin typeface="Calibri Light" panose="020F0302020204030204" pitchFamily="34" charset="0"/>
                <a:cs typeface="Calibri Light" panose="020F0302020204030204" pitchFamily="34" charset="0"/>
              </a:rPr>
              <a:t>genome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subsequently</a:t>
            </a:r>
            <a:r>
              <a:rPr sz="11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25" dirty="0">
                <a:latin typeface="Calibri Light" panose="020F0302020204030204" pitchFamily="34" charset="0"/>
                <a:cs typeface="Calibri Light" panose="020F0302020204030204" pitchFamily="34" charset="0"/>
              </a:rPr>
              <a:t>translated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into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proteins </a:t>
            </a:r>
            <a:r>
              <a:rPr sz="1100" spc="-175" dirty="0">
                <a:latin typeface="Calibri Light" panose="020F0302020204030204" pitchFamily="34" charset="0"/>
                <a:cs typeface="Calibri Light" panose="020F0302020204030204" pitchFamily="34" charset="0"/>
              </a:rPr>
              <a:t>genes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can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therefore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be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4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coding</a:t>
            </a:r>
            <a:r>
              <a:rPr sz="1100" spc="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sz="1100" i="1" dirty="0">
                <a:latin typeface="Meiryo UI"/>
                <a:cs typeface="Meiryo UI"/>
              </a:rPr>
              <a:t>⇒</a:t>
            </a:r>
            <a:r>
              <a:rPr sz="1100" i="1" spc="-55" dirty="0">
                <a:latin typeface="Meiryo UI"/>
                <a:cs typeface="Meiryo UI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final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product:</a:t>
            </a:r>
            <a:r>
              <a:rPr sz="1100" spc="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protein)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or </a:t>
            </a:r>
            <a:r>
              <a:rPr sz="1100" spc="-114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non-</a:t>
            </a:r>
            <a:r>
              <a:rPr sz="1100" spc="-12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coding</a:t>
            </a:r>
            <a:r>
              <a:rPr sz="1100" spc="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sz="1100" i="1" dirty="0">
                <a:latin typeface="Meiryo UI"/>
                <a:cs typeface="Meiryo UI"/>
              </a:rPr>
              <a:t>⇒</a:t>
            </a:r>
            <a:r>
              <a:rPr sz="1100" i="1" spc="-85" dirty="0">
                <a:latin typeface="Meiryo UI"/>
                <a:cs typeface="Meiryo UI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final</a:t>
            </a:r>
            <a:r>
              <a:rPr sz="11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product:</a:t>
            </a:r>
            <a:r>
              <a:rPr sz="11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RNA)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9375" marR="5080" algn="just">
              <a:lnSpc>
                <a:spcPct val="102600"/>
              </a:lnSpc>
            </a:pP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non-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coding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RNAs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cover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wide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range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functions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including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latin typeface="Calibri Light" panose="020F0302020204030204" pitchFamily="34" charset="0"/>
                <a:cs typeface="Calibri Light" panose="020F0302020204030204" pitchFamily="34" charset="0"/>
              </a:rPr>
              <a:t>protein </a:t>
            </a:r>
            <a:r>
              <a:rPr sz="1100" spc="-170" dirty="0">
                <a:latin typeface="Calibri Light" panose="020F0302020204030204" pitchFamily="34" charset="0"/>
                <a:cs typeface="Calibri Light" panose="020F0302020204030204" pitchFamily="34" charset="0"/>
              </a:rPr>
              <a:t>assembly</a:t>
            </a:r>
            <a:r>
              <a:rPr sz="1100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(</a:t>
            </a:r>
            <a:r>
              <a:rPr sz="1100" i="1" dirty="0">
                <a:latin typeface="Meiryo UI"/>
                <a:cs typeface="Meiryo UI"/>
              </a:rPr>
              <a:t>⇒</a:t>
            </a:r>
            <a:r>
              <a:rPr sz="1100" i="1" spc="-95" dirty="0">
                <a:latin typeface="Meiryo UI"/>
                <a:cs typeface="Meiryo UI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ribosomal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RNA,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transfer</a:t>
            </a:r>
            <a:r>
              <a:rPr sz="11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RNA)</a:t>
            </a:r>
            <a:r>
              <a:rPr sz="11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70" dirty="0">
                <a:latin typeface="Calibri Light" panose="020F0302020204030204" pitchFamily="34" charset="0"/>
                <a:cs typeface="Calibri Light" panose="020F0302020204030204" pitchFamily="34" charset="0"/>
              </a:rPr>
              <a:t>gene</a:t>
            </a:r>
            <a:r>
              <a:rPr sz="1100" spc="8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45" dirty="0">
                <a:latin typeface="Calibri Light" panose="020F0302020204030204" pitchFamily="34" charset="0"/>
                <a:cs typeface="Calibri Light" panose="020F0302020204030204" pitchFamily="34" charset="0"/>
              </a:rPr>
              <a:t>expression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regulation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45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 marR="2318385" algn="just">
              <a:lnSpc>
                <a:spcPts val="950"/>
              </a:lnSpc>
            </a:pPr>
            <a:r>
              <a:rPr sz="8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See</a:t>
            </a:r>
            <a:r>
              <a:rPr sz="8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Wilkes</a:t>
            </a:r>
            <a:r>
              <a:rPr sz="800" spc="-5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et</a:t>
            </a:r>
            <a:r>
              <a:rPr sz="800" spc="5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al.</a:t>
            </a:r>
            <a:r>
              <a:rPr sz="800" spc="5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[2017],</a:t>
            </a:r>
            <a:r>
              <a:rPr sz="8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Bartoszewski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and</a:t>
            </a:r>
            <a:r>
              <a:rPr sz="800" spc="235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Sikorski</a:t>
            </a:r>
            <a:r>
              <a:rPr sz="800" spc="24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[2018]</a:t>
            </a:r>
            <a:r>
              <a:rPr sz="800" spc="2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800" spc="2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Dai</a:t>
            </a:r>
            <a:r>
              <a:rPr sz="800" spc="24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et</a:t>
            </a:r>
            <a:r>
              <a:rPr sz="800" spc="24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 </a:t>
            </a:r>
            <a:r>
              <a:rPr sz="800" spc="-25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al.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[2020]</a:t>
            </a:r>
            <a:r>
              <a:rPr sz="800" spc="28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800" spc="2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an</a:t>
            </a:r>
            <a:r>
              <a:rPr sz="800" spc="2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  <a:r>
              <a:rPr sz="800" spc="28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into</a:t>
            </a:r>
            <a:r>
              <a:rPr sz="800" spc="2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diverse</a:t>
            </a:r>
            <a:r>
              <a:rPr sz="800" spc="7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RNA</a:t>
            </a:r>
            <a:r>
              <a:rPr sz="800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families</a:t>
            </a:r>
            <a:r>
              <a:rPr sz="800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800" spc="8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their</a:t>
            </a:r>
            <a:r>
              <a:rPr sz="800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func-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tions.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425102" y="2064179"/>
            <a:ext cx="2033343" cy="1153086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7" name="object 17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12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111" y="792"/>
            <a:ext cx="1611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types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of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–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library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preps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5300" y="199895"/>
            <a:ext cx="307467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Different</a:t>
            </a:r>
            <a:r>
              <a:rPr sz="1400" spc="9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types</a:t>
            </a:r>
            <a:r>
              <a:rPr sz="1400" spc="9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400" spc="95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105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RNA</a:t>
            </a:r>
            <a:r>
              <a:rPr sz="1400" spc="9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(there</a:t>
            </a:r>
            <a:r>
              <a:rPr sz="1400" spc="95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sz="1400" spc="9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more!)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0540" y="566038"/>
            <a:ext cx="4078172" cy="265474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9" name="object 9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13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111" y="792"/>
            <a:ext cx="1611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types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of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–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library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preps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Typical</a:t>
            </a:r>
            <a:r>
              <a:rPr spc="220" dirty="0"/>
              <a:t> </a:t>
            </a:r>
            <a:r>
              <a:rPr dirty="0"/>
              <a:t>applications</a:t>
            </a:r>
            <a:r>
              <a:rPr spc="225" dirty="0"/>
              <a:t> </a:t>
            </a:r>
            <a:r>
              <a:rPr dirty="0"/>
              <a:t>of</a:t>
            </a:r>
            <a:r>
              <a:rPr spc="225" dirty="0"/>
              <a:t> </a:t>
            </a:r>
            <a:r>
              <a:rPr dirty="0"/>
              <a:t>RNA-</a:t>
            </a:r>
            <a:r>
              <a:rPr spc="-25" dirty="0"/>
              <a:t>seq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0212" y="746709"/>
            <a:ext cx="65265" cy="65265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0212" y="1546352"/>
            <a:ext cx="65265" cy="65265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137655" y="2216839"/>
            <a:ext cx="4333240" cy="864869"/>
            <a:chOff x="137655" y="2216839"/>
            <a:chExt cx="4333240" cy="864869"/>
          </a:xfrm>
        </p:grpSpPr>
        <p:sp>
          <p:nvSpPr>
            <p:cNvPr id="10" name="object 10"/>
            <p:cNvSpPr/>
            <p:nvPr/>
          </p:nvSpPr>
          <p:spPr>
            <a:xfrm>
              <a:off x="137655" y="2216839"/>
              <a:ext cx="4333240" cy="864869"/>
            </a:xfrm>
            <a:custGeom>
              <a:avLst/>
              <a:gdLst/>
              <a:ahLst/>
              <a:cxnLst/>
              <a:rect l="l" t="t" r="r" b="b"/>
              <a:pathLst>
                <a:path w="4333240" h="864869">
                  <a:moveTo>
                    <a:pt x="4278736" y="0"/>
                  </a:move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0"/>
                  </a:lnTo>
                  <a:lnTo>
                    <a:pt x="0" y="54000"/>
                  </a:lnTo>
                  <a:lnTo>
                    <a:pt x="0" y="810446"/>
                  </a:lnTo>
                  <a:lnTo>
                    <a:pt x="4243" y="831466"/>
                  </a:lnTo>
                  <a:lnTo>
                    <a:pt x="15816" y="848630"/>
                  </a:lnTo>
                  <a:lnTo>
                    <a:pt x="32980" y="860203"/>
                  </a:lnTo>
                  <a:lnTo>
                    <a:pt x="54000" y="864447"/>
                  </a:lnTo>
                  <a:lnTo>
                    <a:pt x="4278736" y="864447"/>
                  </a:lnTo>
                  <a:lnTo>
                    <a:pt x="4299756" y="860203"/>
                  </a:lnTo>
                  <a:lnTo>
                    <a:pt x="4316920" y="848630"/>
                  </a:lnTo>
                  <a:lnTo>
                    <a:pt x="4328493" y="831466"/>
                  </a:lnTo>
                  <a:lnTo>
                    <a:pt x="4332736" y="810446"/>
                  </a:lnTo>
                  <a:lnTo>
                    <a:pt x="4332736" y="54000"/>
                  </a:lnTo>
                  <a:lnTo>
                    <a:pt x="4328493" y="32980"/>
                  </a:lnTo>
                  <a:lnTo>
                    <a:pt x="4316920" y="15816"/>
                  </a:lnTo>
                  <a:lnTo>
                    <a:pt x="4299756" y="4243"/>
                  </a:lnTo>
                  <a:lnTo>
                    <a:pt x="4278736" y="0"/>
                  </a:lnTo>
                  <a:close/>
                </a:path>
              </a:pathLst>
            </a:custGeom>
            <a:solidFill>
              <a:srgbClr val="B3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5655" y="2234839"/>
              <a:ext cx="4297045" cy="828675"/>
            </a:xfrm>
            <a:custGeom>
              <a:avLst/>
              <a:gdLst/>
              <a:ahLst/>
              <a:cxnLst/>
              <a:rect l="l" t="t" r="r" b="b"/>
              <a:pathLst>
                <a:path w="4297045" h="828675">
                  <a:moveTo>
                    <a:pt x="4260736" y="0"/>
                  </a:moveTo>
                  <a:lnTo>
                    <a:pt x="36000" y="0"/>
                  </a:lnTo>
                  <a:lnTo>
                    <a:pt x="21987" y="2829"/>
                  </a:lnTo>
                  <a:lnTo>
                    <a:pt x="10544" y="10544"/>
                  </a:lnTo>
                  <a:lnTo>
                    <a:pt x="2829" y="21987"/>
                  </a:lnTo>
                  <a:lnTo>
                    <a:pt x="0" y="36000"/>
                  </a:lnTo>
                  <a:lnTo>
                    <a:pt x="0" y="792446"/>
                  </a:lnTo>
                  <a:lnTo>
                    <a:pt x="2829" y="806459"/>
                  </a:lnTo>
                  <a:lnTo>
                    <a:pt x="10544" y="817902"/>
                  </a:lnTo>
                  <a:lnTo>
                    <a:pt x="21987" y="825618"/>
                  </a:lnTo>
                  <a:lnTo>
                    <a:pt x="36000" y="828447"/>
                  </a:lnTo>
                  <a:lnTo>
                    <a:pt x="4260736" y="828447"/>
                  </a:lnTo>
                  <a:lnTo>
                    <a:pt x="4274749" y="825618"/>
                  </a:lnTo>
                  <a:lnTo>
                    <a:pt x="4286192" y="817902"/>
                  </a:lnTo>
                  <a:lnTo>
                    <a:pt x="4293907" y="806459"/>
                  </a:lnTo>
                  <a:lnTo>
                    <a:pt x="4296736" y="792446"/>
                  </a:lnTo>
                  <a:lnTo>
                    <a:pt x="4296736" y="36000"/>
                  </a:lnTo>
                  <a:lnTo>
                    <a:pt x="4293907" y="21987"/>
                  </a:lnTo>
                  <a:lnTo>
                    <a:pt x="4286192" y="10544"/>
                  </a:lnTo>
                  <a:lnTo>
                    <a:pt x="4274749" y="2829"/>
                  </a:lnTo>
                  <a:lnTo>
                    <a:pt x="4260736" y="0"/>
                  </a:lnTo>
                  <a:close/>
                </a:path>
              </a:pathLst>
            </a:custGeom>
            <a:solidFill>
              <a:srgbClr val="FAE3D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10261" y="663256"/>
            <a:ext cx="4211955" cy="2356351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04139" marR="369570">
              <a:lnSpc>
                <a:spcPct val="102699"/>
              </a:lnSpc>
              <a:spcBef>
                <a:spcPts val="55"/>
              </a:spcBef>
            </a:pPr>
            <a:r>
              <a:rPr sz="1100" spc="-120" dirty="0"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of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transcripts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–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which</a:t>
            </a:r>
            <a:r>
              <a:rPr sz="1100" i="1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portions</a:t>
            </a:r>
            <a:r>
              <a:rPr sz="1100" i="1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i="1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i="1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85" dirty="0">
                <a:latin typeface="Calibri Light" panose="020F0302020204030204" pitchFamily="34" charset="0"/>
                <a:cs typeface="Calibri Light" panose="020F0302020204030204" pitchFamily="34" charset="0"/>
              </a:rPr>
              <a:t>genome</a:t>
            </a:r>
            <a:r>
              <a:rPr sz="1100" i="1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are </a:t>
            </a:r>
            <a:r>
              <a:rPr sz="1100" i="1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expressed?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1000" indent="-137160">
              <a:lnSpc>
                <a:spcPts val="1175"/>
              </a:lnSpc>
              <a:buClr>
                <a:srgbClr val="B31A1A"/>
              </a:buClr>
              <a:buSzPct val="60000"/>
              <a:buChar char="►"/>
              <a:tabLst>
                <a:tab pos="381635" algn="l"/>
              </a:tabLst>
            </a:pPr>
            <a:r>
              <a:rPr sz="10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0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splice</a:t>
            </a:r>
            <a:r>
              <a:rPr sz="10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variants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1000" indent="-137160">
              <a:lnSpc>
                <a:spcPts val="1195"/>
              </a:lnSpc>
              <a:buClr>
                <a:srgbClr val="B31A1A"/>
              </a:buClr>
              <a:buSzPct val="60000"/>
              <a:buChar char="►"/>
              <a:tabLst>
                <a:tab pos="381635" algn="l"/>
              </a:tabLst>
            </a:pPr>
            <a:r>
              <a:rPr sz="10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transcriptome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assembly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1000" indent="-137160">
              <a:lnSpc>
                <a:spcPts val="1200"/>
              </a:lnSpc>
              <a:buClr>
                <a:srgbClr val="B31A1A"/>
              </a:buClr>
              <a:buSzPct val="60000"/>
              <a:buChar char="►"/>
              <a:tabLst>
                <a:tab pos="381635" algn="l"/>
              </a:tabLst>
            </a:pPr>
            <a:r>
              <a:rPr sz="10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detection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gene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fusion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events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04139">
              <a:lnSpc>
                <a:spcPts val="1310"/>
              </a:lnSpc>
              <a:spcBef>
                <a:spcPts val="55"/>
              </a:spcBef>
            </a:pPr>
            <a:r>
              <a:rPr sz="1100" spc="-114" dirty="0">
                <a:latin typeface="Calibri Light" panose="020F0302020204030204" pitchFamily="34" charset="0"/>
                <a:cs typeface="Calibri Light" panose="020F0302020204030204" pitchFamily="34" charset="0"/>
              </a:rPr>
              <a:t>quantification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transcripts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1000" marR="43180" indent="-137160">
              <a:lnSpc>
                <a:spcPts val="1200"/>
              </a:lnSpc>
              <a:spcBef>
                <a:spcPts val="25"/>
              </a:spcBef>
              <a:buClr>
                <a:srgbClr val="B31A1A"/>
              </a:buClr>
              <a:buSzPct val="60000"/>
              <a:buChar char="►"/>
              <a:tabLst>
                <a:tab pos="381635" algn="l"/>
              </a:tabLst>
            </a:pPr>
            <a:r>
              <a:rPr sz="10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comparison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different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cell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types/conditions/diseases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their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effect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on individual</a:t>
            </a:r>
            <a:r>
              <a:rPr sz="10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mRNA</a:t>
            </a:r>
            <a:r>
              <a:rPr sz="10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quantities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1000" indent="-137160">
              <a:lnSpc>
                <a:spcPts val="1150"/>
              </a:lnSpc>
              <a:buClr>
                <a:srgbClr val="B31A1A"/>
              </a:buClr>
              <a:buSzPct val="60000"/>
              <a:buChar char="►"/>
              <a:tabLst>
                <a:tab pos="381635" algn="l"/>
              </a:tabLst>
            </a:pPr>
            <a:r>
              <a:rPr sz="10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allele-</a:t>
            </a:r>
            <a:r>
              <a:rPr sz="10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specific</a:t>
            </a:r>
            <a:r>
              <a:rPr sz="10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expression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35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5400" marR="241300" algn="just">
              <a:lnSpc>
                <a:spcPct val="102600"/>
              </a:lnSpc>
            </a:pP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Illumina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technology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best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suited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5" dirty="0">
                <a:latin typeface="Calibri Light" panose="020F0302020204030204" pitchFamily="34" charset="0"/>
                <a:cs typeface="Calibri Light" panose="020F0302020204030204" pitchFamily="34" charset="0"/>
              </a:rPr>
              <a:t>thequantification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of </a:t>
            </a:r>
            <a:r>
              <a:rPr sz="1100" spc="-130" dirty="0">
                <a:latin typeface="Calibri Light" panose="020F0302020204030204" pitchFamily="34" charset="0"/>
                <a:cs typeface="Calibri Light" panose="020F0302020204030204" pitchFamily="34" charset="0"/>
              </a:rPr>
              <a:t>known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transcripts;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its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short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0" dirty="0">
                <a:latin typeface="Calibri Light" panose="020F0302020204030204" pitchFamily="34" charset="0"/>
                <a:cs typeface="Calibri Light" panose="020F0302020204030204" pitchFamily="34" charset="0"/>
              </a:rPr>
              <a:t>reads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5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not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good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match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identification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novel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transcripts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very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complex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transcriptomes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such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10" dirty="0">
                <a:latin typeface="Calibri Light" panose="020F0302020204030204" pitchFamily="34" charset="0"/>
                <a:cs typeface="Calibri Light" panose="020F0302020204030204" pitchFamily="34" charset="0"/>
              </a:rPr>
              <a:t>as</a:t>
            </a:r>
            <a:r>
              <a:rPr sz="11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ones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found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mammals.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4" name="object 14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14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111" y="792"/>
            <a:ext cx="1611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types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of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–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library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preps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Sequencing</a:t>
            </a:r>
            <a:r>
              <a:rPr spc="75" dirty="0"/>
              <a:t> </a:t>
            </a:r>
            <a:r>
              <a:rPr spc="-10" dirty="0"/>
              <a:t>prep</a:t>
            </a:r>
            <a:r>
              <a:rPr spc="80" dirty="0"/>
              <a:t> </a:t>
            </a:r>
            <a:r>
              <a:rPr dirty="0"/>
              <a:t>protocol</a:t>
            </a:r>
            <a:r>
              <a:rPr spc="80" dirty="0"/>
              <a:t> </a:t>
            </a:r>
            <a:r>
              <a:rPr spc="-10" dirty="0"/>
              <a:t>depends</a:t>
            </a:r>
            <a:r>
              <a:rPr spc="75" dirty="0"/>
              <a:t> </a:t>
            </a:r>
            <a:r>
              <a:rPr dirty="0"/>
              <a:t>on</a:t>
            </a:r>
            <a:r>
              <a:rPr spc="80" dirty="0"/>
              <a:t> </a:t>
            </a:r>
            <a:r>
              <a:rPr dirty="0"/>
              <a:t>the</a:t>
            </a:r>
            <a:r>
              <a:rPr spc="80" dirty="0"/>
              <a:t> </a:t>
            </a:r>
            <a:r>
              <a:rPr spc="105" dirty="0"/>
              <a:t>RNA</a:t>
            </a:r>
            <a:r>
              <a:rPr spc="75" dirty="0"/>
              <a:t> </a:t>
            </a:r>
            <a:r>
              <a:rPr spc="-10" dirty="0"/>
              <a:t>properties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45198" y="591703"/>
            <a:ext cx="2999105" cy="251587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895350">
              <a:lnSpc>
                <a:spcPct val="100000"/>
              </a:lnSpc>
              <a:spcBef>
                <a:spcPts val="785"/>
              </a:spcBef>
            </a:pP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It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not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one-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size-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fits-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all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situation!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100">
              <a:lnSpc>
                <a:spcPts val="1310"/>
              </a:lnSpc>
              <a:spcBef>
                <a:spcPts val="685"/>
              </a:spcBef>
            </a:pPr>
            <a:r>
              <a:rPr sz="1100" spc="-155" dirty="0">
                <a:latin typeface="Calibri Light" panose="020F0302020204030204" pitchFamily="34" charset="0"/>
                <a:cs typeface="Calibri Light" panose="020F0302020204030204" pitchFamily="34" charset="0"/>
              </a:rPr>
              <a:t>abundance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stability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indent="-137795">
              <a:lnSpc>
                <a:spcPts val="1070"/>
              </a:lnSpc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sz="9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rRNA:</a:t>
            </a:r>
            <a:r>
              <a:rPr sz="900" spc="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4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90-</a:t>
            </a:r>
            <a:r>
              <a:rPr sz="900" spc="-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95%</a:t>
            </a:r>
            <a:r>
              <a:rPr sz="900" spc="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(!)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indent="-137795">
              <a:lnSpc>
                <a:spcPct val="100000"/>
              </a:lnSpc>
              <a:spcBef>
                <a:spcPts val="15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tRNA:</a:t>
            </a:r>
            <a:r>
              <a:rPr sz="900" spc="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3-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5%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indent="-137795">
              <a:lnSpc>
                <a:spcPct val="100000"/>
              </a:lnSpc>
              <a:spcBef>
                <a:spcPts val="15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mRNA:</a:t>
            </a:r>
            <a:r>
              <a:rPr sz="9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2%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indent="-137795">
              <a:lnSpc>
                <a:spcPct val="100000"/>
              </a:lnSpc>
              <a:spcBef>
                <a:spcPts val="15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all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other</a:t>
            </a:r>
            <a:r>
              <a:rPr sz="9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non-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coding</a:t>
            </a:r>
            <a:r>
              <a:rPr sz="9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RNAs:</a:t>
            </a:r>
            <a:r>
              <a:rPr sz="900" spc="8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well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>
              <a:lnSpc>
                <a:spcPts val="1040"/>
              </a:lnSpc>
              <a:spcBef>
                <a:spcPts val="15"/>
              </a:spcBef>
            </a:pPr>
            <a:r>
              <a:rPr sz="900" spc="-130" dirty="0">
                <a:latin typeface="Calibri Light" panose="020F0302020204030204" pitchFamily="34" charset="0"/>
                <a:cs typeface="Calibri Light" panose="020F0302020204030204" pitchFamily="34" charset="0"/>
              </a:rPr>
              <a:t>below</a:t>
            </a:r>
            <a:r>
              <a:rPr sz="9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1%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100">
              <a:lnSpc>
                <a:spcPts val="1265"/>
              </a:lnSpc>
            </a:pPr>
            <a:r>
              <a:rPr sz="1100" spc="-140" dirty="0">
                <a:latin typeface="Calibri Light" panose="020F0302020204030204" pitchFamily="34" charset="0"/>
                <a:cs typeface="Calibri Light" panose="020F0302020204030204" pitchFamily="34" charset="0"/>
              </a:rPr>
              <a:t>cellular</a:t>
            </a:r>
            <a:r>
              <a:rPr sz="1100" spc="7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location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indent="-137795">
              <a:lnSpc>
                <a:spcPts val="1025"/>
              </a:lnSpc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most </a:t>
            </a:r>
            <a:r>
              <a:rPr sz="9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cytoplasm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100">
              <a:lnSpc>
                <a:spcPts val="1265"/>
              </a:lnSpc>
            </a:pP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size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indent="-137795">
              <a:lnSpc>
                <a:spcPts val="1070"/>
              </a:lnSpc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sz="900" spc="-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miRNAs:</a:t>
            </a:r>
            <a:r>
              <a:rPr sz="900" spc="1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4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18-</a:t>
            </a:r>
            <a:r>
              <a:rPr sz="900" spc="-2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23bp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indent="-137795">
              <a:lnSpc>
                <a:spcPts val="1040"/>
              </a:lnSpc>
              <a:spcBef>
                <a:spcPts val="15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mRNA: </a:t>
            </a:r>
            <a:r>
              <a:rPr sz="9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several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to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1000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bp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100">
              <a:lnSpc>
                <a:spcPts val="1265"/>
              </a:lnSpc>
            </a:pPr>
            <a:r>
              <a:rPr sz="1100" spc="-150" dirty="0">
                <a:latin typeface="Calibri Light" panose="020F0302020204030204" pitchFamily="34" charset="0"/>
                <a:cs typeface="Calibri Light" panose="020F0302020204030204" pitchFamily="34" charset="0"/>
              </a:rPr>
              <a:t>specific</a:t>
            </a:r>
            <a:r>
              <a:rPr sz="1100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0" dirty="0">
                <a:latin typeface="Calibri Light" panose="020F0302020204030204" pitchFamily="34" charset="0"/>
                <a:cs typeface="Calibri Light" panose="020F0302020204030204" pitchFamily="34" charset="0"/>
              </a:rPr>
              <a:t>sequences/modifications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indent="-137795">
              <a:lnSpc>
                <a:spcPts val="1070"/>
              </a:lnSpc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poly(A)</a:t>
            </a:r>
            <a:r>
              <a:rPr sz="9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tails</a:t>
            </a:r>
            <a:r>
              <a:rPr sz="9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9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mRNA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indent="-137795">
              <a:lnSpc>
                <a:spcPct val="100000"/>
              </a:lnSpc>
              <a:spcBef>
                <a:spcPts val="20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2D</a:t>
            </a:r>
            <a:r>
              <a:rPr sz="9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structure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indent="-137795">
              <a:lnSpc>
                <a:spcPct val="100000"/>
              </a:lnSpc>
              <a:spcBef>
                <a:spcPts val="15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sz="9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antisense</a:t>
            </a:r>
            <a:r>
              <a:rPr sz="9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transcripts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8754" y="1017854"/>
            <a:ext cx="65265" cy="652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8754" y="1865579"/>
            <a:ext cx="65265" cy="652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48754" y="2156587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48754" y="2586774"/>
            <a:ext cx="65265" cy="652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05564" y="1320769"/>
            <a:ext cx="1888548" cy="1389087"/>
          </a:xfrm>
          <a:prstGeom prst="rect">
            <a:avLst/>
          </a:prstGeom>
        </p:spPr>
      </p:pic>
      <p:grpSp>
        <p:nvGrpSpPr>
          <p:cNvPr id="13" name="object 13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4" name="object 14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15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111" y="792"/>
            <a:ext cx="1611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types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of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–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library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preps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Focus</a:t>
            </a:r>
            <a:r>
              <a:rPr spc="130" dirty="0"/>
              <a:t> </a:t>
            </a:r>
            <a:r>
              <a:rPr dirty="0"/>
              <a:t>today:</a:t>
            </a:r>
            <a:r>
              <a:rPr spc="285" dirty="0"/>
              <a:t> </a:t>
            </a:r>
            <a:r>
              <a:rPr spc="-10" dirty="0"/>
              <a:t>messenger</a:t>
            </a:r>
            <a:r>
              <a:rPr spc="135" dirty="0"/>
              <a:t> </a:t>
            </a:r>
            <a:r>
              <a:rPr spc="80" dirty="0"/>
              <a:t>RNA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24955" y="679486"/>
            <a:ext cx="4358005" cy="3483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mRNA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amounts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0" dirty="0">
                <a:latin typeface="Calibri Light" panose="020F0302020204030204" pitchFamily="34" charset="0"/>
                <a:cs typeface="Calibri Light" panose="020F0302020204030204" pitchFamily="34" charset="0"/>
              </a:rPr>
              <a:t>used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10" dirty="0">
                <a:latin typeface="Calibri Light" panose="020F0302020204030204" pitchFamily="34" charset="0"/>
                <a:cs typeface="Calibri Light" panose="020F0302020204030204" pitchFamily="34" charset="0"/>
              </a:rPr>
              <a:t>as</a:t>
            </a:r>
            <a:r>
              <a:rPr sz="11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proxy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amounts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their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corresponding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proteins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within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given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tissue.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304" y="1042387"/>
            <a:ext cx="3899502" cy="2052526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0" name="object 10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16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111" y="792"/>
            <a:ext cx="1611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types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of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–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library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preps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5300" y="199895"/>
            <a:ext cx="2230755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Focus</a:t>
            </a:r>
            <a:r>
              <a:rPr sz="1400" spc="13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today:</a:t>
            </a:r>
            <a:r>
              <a:rPr sz="1400" spc="285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messenger</a:t>
            </a:r>
            <a:r>
              <a:rPr sz="1400" spc="135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8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RNA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7583" y="581587"/>
            <a:ext cx="3552718" cy="264795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9" name="object 9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17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111" y="792"/>
            <a:ext cx="1611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types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of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–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library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preps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Focus</a:t>
            </a:r>
            <a:r>
              <a:rPr spc="130" dirty="0"/>
              <a:t> </a:t>
            </a:r>
            <a:r>
              <a:rPr dirty="0"/>
              <a:t>today:</a:t>
            </a:r>
            <a:r>
              <a:rPr spc="285" dirty="0"/>
              <a:t> </a:t>
            </a:r>
            <a:r>
              <a:rPr spc="-10" dirty="0"/>
              <a:t>messenger</a:t>
            </a:r>
            <a:r>
              <a:rPr spc="135" dirty="0"/>
              <a:t> </a:t>
            </a:r>
            <a:r>
              <a:rPr spc="80" dirty="0"/>
              <a:t>RNA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37655" y="693265"/>
            <a:ext cx="4333240" cy="1083945"/>
            <a:chOff x="137655" y="693265"/>
            <a:chExt cx="4333240" cy="1083945"/>
          </a:xfrm>
        </p:grpSpPr>
        <p:sp>
          <p:nvSpPr>
            <p:cNvPr id="8" name="object 8"/>
            <p:cNvSpPr/>
            <p:nvPr/>
          </p:nvSpPr>
          <p:spPr>
            <a:xfrm>
              <a:off x="137655" y="693265"/>
              <a:ext cx="4333240" cy="1083945"/>
            </a:xfrm>
            <a:custGeom>
              <a:avLst/>
              <a:gdLst/>
              <a:ahLst/>
              <a:cxnLst/>
              <a:rect l="l" t="t" r="r" b="b"/>
              <a:pathLst>
                <a:path w="4333240" h="1083945">
                  <a:moveTo>
                    <a:pt x="4278736" y="0"/>
                  </a:move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0"/>
                  </a:lnTo>
                  <a:lnTo>
                    <a:pt x="0" y="54000"/>
                  </a:lnTo>
                  <a:lnTo>
                    <a:pt x="0" y="1029426"/>
                  </a:lnTo>
                  <a:lnTo>
                    <a:pt x="4243" y="1050446"/>
                  </a:lnTo>
                  <a:lnTo>
                    <a:pt x="15816" y="1067610"/>
                  </a:lnTo>
                  <a:lnTo>
                    <a:pt x="32980" y="1079183"/>
                  </a:lnTo>
                  <a:lnTo>
                    <a:pt x="54000" y="1083426"/>
                  </a:lnTo>
                  <a:lnTo>
                    <a:pt x="4278736" y="1083426"/>
                  </a:lnTo>
                  <a:lnTo>
                    <a:pt x="4299756" y="1079183"/>
                  </a:lnTo>
                  <a:lnTo>
                    <a:pt x="4316920" y="1067610"/>
                  </a:lnTo>
                  <a:lnTo>
                    <a:pt x="4328493" y="1050446"/>
                  </a:lnTo>
                  <a:lnTo>
                    <a:pt x="4332736" y="1029426"/>
                  </a:lnTo>
                  <a:lnTo>
                    <a:pt x="4332736" y="54000"/>
                  </a:lnTo>
                  <a:lnTo>
                    <a:pt x="4328493" y="32980"/>
                  </a:lnTo>
                  <a:lnTo>
                    <a:pt x="4316920" y="15816"/>
                  </a:lnTo>
                  <a:lnTo>
                    <a:pt x="4299756" y="4243"/>
                  </a:lnTo>
                  <a:lnTo>
                    <a:pt x="4278736" y="0"/>
                  </a:lnTo>
                  <a:close/>
                </a:path>
              </a:pathLst>
            </a:custGeom>
            <a:solidFill>
              <a:srgbClr val="E777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5655" y="924419"/>
              <a:ext cx="4297045" cy="834390"/>
            </a:xfrm>
            <a:custGeom>
              <a:avLst/>
              <a:gdLst/>
              <a:ahLst/>
              <a:cxnLst/>
              <a:rect l="l" t="t" r="r" b="b"/>
              <a:pathLst>
                <a:path w="4297045" h="834389">
                  <a:moveTo>
                    <a:pt x="4296736" y="0"/>
                  </a:moveTo>
                  <a:lnTo>
                    <a:pt x="0" y="0"/>
                  </a:lnTo>
                  <a:lnTo>
                    <a:pt x="0" y="798272"/>
                  </a:lnTo>
                  <a:lnTo>
                    <a:pt x="2829" y="812285"/>
                  </a:lnTo>
                  <a:lnTo>
                    <a:pt x="10544" y="823728"/>
                  </a:lnTo>
                  <a:lnTo>
                    <a:pt x="21987" y="831443"/>
                  </a:lnTo>
                  <a:lnTo>
                    <a:pt x="36000" y="834273"/>
                  </a:lnTo>
                  <a:lnTo>
                    <a:pt x="4260736" y="834273"/>
                  </a:lnTo>
                  <a:lnTo>
                    <a:pt x="4274749" y="831443"/>
                  </a:lnTo>
                  <a:lnTo>
                    <a:pt x="4286192" y="823728"/>
                  </a:lnTo>
                  <a:lnTo>
                    <a:pt x="4293907" y="812285"/>
                  </a:lnTo>
                  <a:lnTo>
                    <a:pt x="4296736" y="798272"/>
                  </a:lnTo>
                  <a:lnTo>
                    <a:pt x="4296736" y="0"/>
                  </a:lnTo>
                  <a:close/>
                </a:path>
              </a:pathLst>
            </a:custGeom>
            <a:solidFill>
              <a:srgbClr val="FFF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205" y="1066673"/>
              <a:ext cx="65265" cy="65265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205" y="1238745"/>
              <a:ext cx="65265" cy="6526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205" y="1410817"/>
              <a:ext cx="65265" cy="6526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322960" y="692250"/>
            <a:ext cx="3887089" cy="99885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Bulk</a:t>
            </a:r>
            <a:r>
              <a:rPr sz="1100" spc="-1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RNA-</a:t>
            </a:r>
            <a:r>
              <a:rPr sz="1100" spc="-3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seq</a:t>
            </a:r>
            <a:r>
              <a:rPr sz="1100" spc="-1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-1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mRNA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9560">
              <a:lnSpc>
                <a:spcPct val="100000"/>
              </a:lnSpc>
              <a:spcBef>
                <a:spcPts val="969"/>
              </a:spcBef>
            </a:pP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expression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quantification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(mostly)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0" dirty="0">
                <a:latin typeface="Calibri Light" panose="020F0302020204030204" pitchFamily="34" charset="0"/>
                <a:cs typeface="Calibri Light" panose="020F0302020204030204" pitchFamily="34" charset="0"/>
              </a:rPr>
              <a:t>mRNA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transcripts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9560">
              <a:lnSpc>
                <a:spcPct val="100000"/>
              </a:lnSpc>
              <a:spcBef>
                <a:spcPts val="35"/>
              </a:spcBef>
            </a:pP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extracted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from</a:t>
            </a:r>
            <a:r>
              <a:rPr sz="11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30" dirty="0">
                <a:latin typeface="Calibri Light" panose="020F0302020204030204" pitchFamily="34" charset="0"/>
                <a:cs typeface="Calibri Light" panose="020F0302020204030204" pitchFamily="34" charset="0"/>
              </a:rPr>
              <a:t>populations</a:t>
            </a:r>
            <a:r>
              <a:rPr sz="11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5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cells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9560">
              <a:lnSpc>
                <a:spcPct val="100000"/>
              </a:lnSpc>
              <a:spcBef>
                <a:spcPts val="35"/>
              </a:spcBef>
            </a:pP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tested</a:t>
            </a:r>
            <a:r>
              <a:rPr sz="11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100" spc="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40" dirty="0">
                <a:latin typeface="Calibri Light" panose="020F0302020204030204" pitchFamily="34" charset="0"/>
                <a:cs typeface="Calibri Light" panose="020F0302020204030204" pitchFamily="34" charset="0"/>
              </a:rPr>
              <a:t>gene-</a:t>
            </a:r>
            <a:r>
              <a:rPr sz="1100" spc="-145" dirty="0">
                <a:latin typeface="Calibri Light" panose="020F0302020204030204" pitchFamily="34" charset="0"/>
                <a:cs typeface="Calibri Light" panose="020F0302020204030204" pitchFamily="34" charset="0"/>
              </a:rPr>
              <a:t>specific</a:t>
            </a:r>
            <a:r>
              <a:rPr sz="11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50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differences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between</a:t>
            </a:r>
            <a:r>
              <a:rPr sz="11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distinct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89560">
              <a:lnSpc>
                <a:spcPct val="100000"/>
              </a:lnSpc>
              <a:spcBef>
                <a:spcPts val="35"/>
              </a:spcBef>
            </a:pP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conditions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79246" y="1863302"/>
            <a:ext cx="3249491" cy="1255588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6" name="object 16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111" y="792"/>
            <a:ext cx="1611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types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of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–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library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preps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Typical</a:t>
            </a:r>
            <a:r>
              <a:rPr spc="175" dirty="0"/>
              <a:t> </a:t>
            </a:r>
            <a:r>
              <a:rPr spc="-10" dirty="0"/>
              <a:t>questions</a:t>
            </a:r>
            <a:r>
              <a:rPr spc="175" dirty="0"/>
              <a:t> </a:t>
            </a:r>
            <a:r>
              <a:rPr spc="-20" dirty="0"/>
              <a:t>addressed</a:t>
            </a:r>
            <a:r>
              <a:rPr spc="175" dirty="0"/>
              <a:t> </a:t>
            </a:r>
            <a:r>
              <a:rPr dirty="0"/>
              <a:t>with</a:t>
            </a:r>
            <a:r>
              <a:rPr spc="175" dirty="0"/>
              <a:t> </a:t>
            </a:r>
            <a:r>
              <a:rPr dirty="0"/>
              <a:t>bulk</a:t>
            </a:r>
            <a:r>
              <a:rPr spc="175" dirty="0"/>
              <a:t> </a:t>
            </a:r>
            <a:r>
              <a:rPr dirty="0"/>
              <a:t>RNA-</a:t>
            </a:r>
            <a:r>
              <a:rPr spc="-25" dirty="0"/>
              <a:t>seq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0212" y="773823"/>
            <a:ext cx="65265" cy="652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82384" y="690370"/>
            <a:ext cx="4102100" cy="242887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1750" marR="136525" algn="just">
              <a:lnSpc>
                <a:spcPct val="102600"/>
              </a:lnSpc>
              <a:spcBef>
                <a:spcPts val="55"/>
              </a:spcBef>
            </a:pPr>
            <a:r>
              <a:rPr sz="11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Does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certain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treatment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induce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0" dirty="0">
                <a:latin typeface="Calibri Light" panose="020F0302020204030204" pitchFamily="34" charset="0"/>
                <a:cs typeface="Calibri Light" panose="020F0302020204030204" pitchFamily="34" charset="0"/>
              </a:rPr>
              <a:t>gene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expression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changes?</a:t>
            </a:r>
            <a:r>
              <a:rPr sz="1100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if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it </a:t>
            </a:r>
            <a:r>
              <a:rPr sz="11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does,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which </a:t>
            </a:r>
            <a:r>
              <a:rPr sz="1100" spc="-100" dirty="0">
                <a:latin typeface="Calibri Light" panose="020F0302020204030204" pitchFamily="34" charset="0"/>
                <a:cs typeface="Calibri Light" panose="020F0302020204030204" pitchFamily="34" charset="0"/>
              </a:rPr>
              <a:t>genes</a:t>
            </a:r>
            <a:r>
              <a:rPr sz="11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most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strongly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affected?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750" marR="239395" algn="just">
              <a:lnSpc>
                <a:spcPct val="102600"/>
              </a:lnSpc>
            </a:pP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How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latin typeface="Calibri Light" panose="020F0302020204030204" pitchFamily="34" charset="0"/>
                <a:cs typeface="Calibri Light" panose="020F0302020204030204" pitchFamily="34" charset="0"/>
              </a:rPr>
              <a:t>does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0" dirty="0">
                <a:latin typeface="Calibri Light" panose="020F0302020204030204" pitchFamily="34" charset="0"/>
                <a:cs typeface="Calibri Light" panose="020F0302020204030204" pitchFamily="34" charset="0"/>
              </a:rPr>
              <a:t>gene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expression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profile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cancer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cell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from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a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healthy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cell?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750" marR="447675" algn="just">
              <a:lnSpc>
                <a:spcPct val="102600"/>
              </a:lnSpc>
            </a:pP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Which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0" dirty="0">
                <a:latin typeface="Calibri Light" panose="020F0302020204030204" pitchFamily="34" charset="0"/>
                <a:cs typeface="Calibri Light" panose="020F0302020204030204" pitchFamily="34" charset="0"/>
              </a:rPr>
              <a:t>genes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turned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on/off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during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course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embryonic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development?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 marR="5080" indent="19050" algn="just">
              <a:lnSpc>
                <a:spcPct val="102600"/>
              </a:lnSpc>
            </a:pP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Which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5" dirty="0">
                <a:latin typeface="Calibri Light" panose="020F0302020204030204" pitchFamily="34" charset="0"/>
                <a:cs typeface="Calibri Light" panose="020F0302020204030204" pitchFamily="34" charset="0"/>
              </a:rPr>
              <a:t>genes</a:t>
            </a:r>
            <a:r>
              <a:rPr sz="11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mice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that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have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latin typeface="Calibri Light" panose="020F0302020204030204" pitchFamily="34" charset="0"/>
                <a:cs typeface="Calibri Light" panose="020F0302020204030204" pitchFamily="34" charset="0"/>
              </a:rPr>
              <a:t>been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latin typeface="Calibri Light" panose="020F0302020204030204" pitchFamily="34" charset="0"/>
                <a:cs typeface="Calibri Light" panose="020F0302020204030204" pitchFamily="34" charset="0"/>
              </a:rPr>
              <a:t>engineered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lack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certain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gene?</a:t>
            </a:r>
            <a:r>
              <a:rPr sz="1100" spc="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E.g.,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which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0" dirty="0">
                <a:latin typeface="Calibri Light" panose="020F0302020204030204" pitchFamily="34" charset="0"/>
                <a:cs typeface="Calibri Light" panose="020F0302020204030204" pitchFamily="34" charset="0"/>
              </a:rPr>
              <a:t>genes</a:t>
            </a:r>
            <a:r>
              <a:rPr sz="11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–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addition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one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that’s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been “knocked-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out”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–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may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be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depleted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or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overcompensating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loss?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750" algn="just">
              <a:lnSpc>
                <a:spcPct val="100000"/>
              </a:lnSpc>
              <a:spcBef>
                <a:spcPts val="35"/>
              </a:spcBef>
            </a:pP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Which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0" dirty="0">
                <a:latin typeface="Calibri Light" panose="020F0302020204030204" pitchFamily="34" charset="0"/>
                <a:cs typeface="Calibri Light" panose="020F0302020204030204" pitchFamily="34" charset="0"/>
              </a:rPr>
              <a:t>genes</a:t>
            </a:r>
            <a:r>
              <a:rPr sz="11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activated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5" dirty="0">
                <a:latin typeface="Calibri Light" panose="020F0302020204030204" pitchFamily="34" charset="0"/>
                <a:cs typeface="Calibri Light" panose="020F0302020204030204" pitchFamily="34" charset="0"/>
              </a:rPr>
              <a:t>response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an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environmental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stimulus,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750" algn="just">
              <a:lnSpc>
                <a:spcPct val="100000"/>
              </a:lnSpc>
              <a:spcBef>
                <a:spcPts val="35"/>
              </a:spcBef>
            </a:pP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e.g.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heat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shock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or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alcohol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poisoining?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750" marR="60325" algn="just">
              <a:lnSpc>
                <a:spcPct val="102600"/>
              </a:lnSpc>
            </a:pP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How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latin typeface="Calibri Light" panose="020F0302020204030204" pitchFamily="34" charset="0"/>
                <a:cs typeface="Calibri Light" panose="020F0302020204030204" pitchFamily="34" charset="0"/>
              </a:rPr>
              <a:t>does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</a:t>
            </a:r>
            <a:r>
              <a:rPr sz="1100" spc="-90" dirty="0">
                <a:latin typeface="Calibri Light" panose="020F0302020204030204" pitchFamily="34" charset="0"/>
                <a:cs typeface="Calibri Light" panose="020F0302020204030204" pitchFamily="34" charset="0"/>
              </a:rPr>
              <a:t>gene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expression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profile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change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in the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0" dirty="0">
                <a:latin typeface="Calibri Light" panose="020F0302020204030204" pitchFamily="34" charset="0"/>
                <a:cs typeface="Calibri Light" panose="020F0302020204030204" pitchFamily="34" charset="0"/>
              </a:rPr>
              <a:t>same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tissue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in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an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aging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individual?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750" algn="just">
              <a:lnSpc>
                <a:spcPct val="100000"/>
              </a:lnSpc>
              <a:spcBef>
                <a:spcPts val="35"/>
              </a:spcBef>
            </a:pP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r>
              <a:rPr sz="1100" spc="-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r>
              <a:rPr sz="1100" spc="-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0212" y="1117968"/>
            <a:ext cx="65265" cy="652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0212" y="1462112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0212" y="1806270"/>
            <a:ext cx="65265" cy="652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0212" y="2322487"/>
            <a:ext cx="65265" cy="6526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80212" y="2666644"/>
            <a:ext cx="65265" cy="6526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80212" y="3010789"/>
            <a:ext cx="65265" cy="65265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6" name="object 16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19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03995" y="0"/>
            <a:ext cx="2304415" cy="14033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2303995" y="0"/>
                </a:moveTo>
                <a:lnTo>
                  <a:pt x="0" y="0"/>
                </a:lnTo>
                <a:lnTo>
                  <a:pt x="0" y="140017"/>
                </a:lnTo>
                <a:lnTo>
                  <a:pt x="2303995" y="140017"/>
                </a:lnTo>
                <a:lnTo>
                  <a:pt x="2303995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404" y="814755"/>
            <a:ext cx="160096" cy="160096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28866" y="814094"/>
            <a:ext cx="793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14141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4297" y="786649"/>
            <a:ext cx="104013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Why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study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RNA?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404" y="1194638"/>
            <a:ext cx="160096" cy="160096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28866" y="1193976"/>
            <a:ext cx="793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14141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4297" y="1166544"/>
            <a:ext cx="275018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Different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types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of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RNA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–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different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library preps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8404" y="1574533"/>
            <a:ext cx="160096" cy="160096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28866" y="1573871"/>
            <a:ext cx="79375" cy="1352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800" spc="-25" dirty="0">
                <a:solidFill>
                  <a:srgbClr val="14141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94297" y="1546439"/>
            <a:ext cx="1777364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5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Gene</a:t>
            </a:r>
            <a:r>
              <a:rPr sz="11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expression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quantification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object 1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8404" y="1954428"/>
            <a:ext cx="160096" cy="160096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28866" y="1926334"/>
            <a:ext cx="80264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200" baseline="6944" dirty="0">
                <a:solidFill>
                  <a:srgbClr val="14141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  <a:r>
              <a:rPr sz="1200" spc="307" baseline="6944" dirty="0">
                <a:solidFill>
                  <a:srgbClr val="14141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sz="1100" spc="-85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References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5" name="object 1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111" y="792"/>
            <a:ext cx="1611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types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of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–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library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preps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General</a:t>
            </a:r>
            <a:r>
              <a:rPr spc="150" dirty="0"/>
              <a:t> </a:t>
            </a:r>
            <a:r>
              <a:rPr dirty="0"/>
              <a:t>steps</a:t>
            </a:r>
            <a:r>
              <a:rPr spc="155" dirty="0"/>
              <a:t> </a:t>
            </a:r>
            <a:r>
              <a:rPr dirty="0"/>
              <a:t>of</a:t>
            </a:r>
            <a:r>
              <a:rPr spc="155" dirty="0"/>
              <a:t> </a:t>
            </a:r>
            <a:r>
              <a:rPr dirty="0"/>
              <a:t>RNA-seq</a:t>
            </a:r>
            <a:r>
              <a:rPr spc="155" dirty="0"/>
              <a:t> </a:t>
            </a:r>
            <a:r>
              <a:rPr spc="-10" dirty="0"/>
              <a:t>preparation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391" y="853944"/>
            <a:ext cx="114214" cy="11421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31635" y="841011"/>
            <a:ext cx="6604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376656" y="739775"/>
            <a:ext cx="3559175" cy="969676"/>
          </a:xfrm>
          <a:prstGeom prst="rect">
            <a:avLst/>
          </a:prstGeom>
        </p:spPr>
        <p:txBody>
          <a:bodyPr vert="horz" wrap="square" lIns="0" tIns="70345" rIns="0" bIns="0" rtlCol="0">
            <a:spAutoFit/>
          </a:bodyPr>
          <a:lstStyle/>
          <a:p>
            <a:pPr marL="38100" marR="31115">
              <a:lnSpc>
                <a:spcPct val="106700"/>
              </a:lnSpc>
              <a:spcBef>
                <a:spcPts val="20"/>
              </a:spcBef>
            </a:pPr>
            <a:r>
              <a:rPr sz="1100" spc="105" dirty="0"/>
              <a:t>RNA</a:t>
            </a:r>
            <a:r>
              <a:rPr sz="1100" spc="145" dirty="0"/>
              <a:t> </a:t>
            </a:r>
            <a:r>
              <a:rPr sz="1100" spc="-125" dirty="0">
                <a:latin typeface="Calibri Light" panose="020F0302020204030204" pitchFamily="34" charset="0"/>
                <a:cs typeface="Calibri Light" panose="020F0302020204030204" pitchFamily="34" charset="0"/>
              </a:rPr>
              <a:t>extraction</a:t>
            </a:r>
            <a:r>
              <a:rPr sz="1200" spc="-187" baseline="27777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sz="1200" spc="352" baseline="27777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/>
              <a:t>(cell</a:t>
            </a:r>
            <a:r>
              <a:rPr sz="1100" spc="150" dirty="0"/>
              <a:t> </a:t>
            </a:r>
            <a:r>
              <a:rPr sz="1100" dirty="0"/>
              <a:t>lysis,</a:t>
            </a:r>
            <a:r>
              <a:rPr sz="1100" spc="150" dirty="0"/>
              <a:t> </a:t>
            </a:r>
            <a:r>
              <a:rPr sz="1100" spc="105" dirty="0"/>
              <a:t>RNA</a:t>
            </a:r>
            <a:r>
              <a:rPr sz="1100" spc="150" dirty="0"/>
              <a:t> </a:t>
            </a:r>
            <a:r>
              <a:rPr sz="1100" spc="-10" dirty="0"/>
              <a:t>purification) </a:t>
            </a:r>
            <a:endParaRPr lang="vi-VN" sz="1100" spc="-10" dirty="0"/>
          </a:p>
          <a:p>
            <a:pPr marL="38100" marR="31115">
              <a:lnSpc>
                <a:spcPct val="106700"/>
              </a:lnSpc>
              <a:spcBef>
                <a:spcPts val="20"/>
              </a:spcBef>
            </a:pPr>
            <a:r>
              <a:rPr lang="vi-VN" sz="1100" spc="-15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</a:t>
            </a:r>
            <a:r>
              <a:rPr sz="1100" spc="-155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nrichment</a:t>
            </a:r>
            <a:r>
              <a:rPr sz="11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FF0000"/>
                </a:solidFill>
              </a:rPr>
              <a:t>of</a:t>
            </a:r>
            <a:r>
              <a:rPr sz="1100" spc="120" dirty="0">
                <a:solidFill>
                  <a:srgbClr val="FF0000"/>
                </a:solidFill>
              </a:rPr>
              <a:t> </a:t>
            </a:r>
            <a:r>
              <a:rPr sz="1100" dirty="0">
                <a:solidFill>
                  <a:srgbClr val="FF0000"/>
                </a:solidFill>
              </a:rPr>
              <a:t>the</a:t>
            </a:r>
            <a:r>
              <a:rPr sz="1100" spc="135" dirty="0">
                <a:solidFill>
                  <a:srgbClr val="FF0000"/>
                </a:solidFill>
              </a:rPr>
              <a:t> </a:t>
            </a:r>
            <a:r>
              <a:rPr sz="1100" spc="105" dirty="0">
                <a:solidFill>
                  <a:srgbClr val="FF0000"/>
                </a:solidFill>
              </a:rPr>
              <a:t>RNA</a:t>
            </a:r>
            <a:r>
              <a:rPr sz="1100" spc="135" dirty="0">
                <a:solidFill>
                  <a:srgbClr val="FF0000"/>
                </a:solidFill>
              </a:rPr>
              <a:t> </a:t>
            </a:r>
            <a:r>
              <a:rPr sz="1100" dirty="0">
                <a:solidFill>
                  <a:srgbClr val="FF0000"/>
                </a:solidFill>
              </a:rPr>
              <a:t>of</a:t>
            </a:r>
            <a:r>
              <a:rPr sz="1100" spc="135" dirty="0">
                <a:solidFill>
                  <a:srgbClr val="FF0000"/>
                </a:solidFill>
              </a:rPr>
              <a:t> </a:t>
            </a:r>
            <a:r>
              <a:rPr sz="1100" spc="-10" dirty="0">
                <a:solidFill>
                  <a:srgbClr val="FF0000"/>
                </a:solidFill>
              </a:rPr>
              <a:t>interest </a:t>
            </a:r>
            <a:endParaRPr lang="vi-VN" sz="1100" spc="-10" dirty="0">
              <a:solidFill>
                <a:srgbClr val="FF0000"/>
              </a:solidFill>
            </a:endParaRPr>
          </a:p>
          <a:p>
            <a:pPr marL="38100" marR="31115">
              <a:lnSpc>
                <a:spcPct val="106700"/>
              </a:lnSpc>
              <a:spcBef>
                <a:spcPts val="20"/>
              </a:spcBef>
            </a:pPr>
            <a:r>
              <a:rPr sz="1100" spc="-125" dirty="0">
                <a:latin typeface="Calibri Light" panose="020F0302020204030204" pitchFamily="34" charset="0"/>
                <a:cs typeface="Calibri Light" panose="020F0302020204030204" pitchFamily="34" charset="0"/>
              </a:rPr>
              <a:t>fragmentation</a:t>
            </a:r>
            <a:r>
              <a:rPr sz="11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/>
              <a:t>(ca.</a:t>
            </a:r>
            <a:r>
              <a:rPr sz="1100" spc="360" dirty="0"/>
              <a:t> </a:t>
            </a:r>
            <a:r>
              <a:rPr sz="1100" dirty="0"/>
              <a:t>200</a:t>
            </a:r>
            <a:r>
              <a:rPr sz="1100" spc="195" dirty="0"/>
              <a:t> </a:t>
            </a:r>
            <a:r>
              <a:rPr sz="1100" spc="-25" dirty="0"/>
              <a:t>bp)</a:t>
            </a:r>
            <a:endParaRPr lang="vi-VN" sz="1100" spc="-55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cDNA </a:t>
            </a:r>
            <a:r>
              <a:rPr sz="1100" spc="-10" dirty="0"/>
              <a:t>synthesis</a:t>
            </a:r>
          </a:p>
          <a:p>
            <a:pPr marL="38100" marR="30480">
              <a:lnSpc>
                <a:spcPct val="106700"/>
              </a:lnSpc>
            </a:pPr>
            <a:r>
              <a:rPr sz="1100" dirty="0"/>
              <a:t>library</a:t>
            </a:r>
            <a:r>
              <a:rPr sz="1100" spc="65" dirty="0"/>
              <a:t> </a:t>
            </a:r>
            <a:r>
              <a:rPr sz="1100" spc="-10" dirty="0"/>
              <a:t>prep</a:t>
            </a:r>
            <a:r>
              <a:rPr sz="1100" spc="105" dirty="0"/>
              <a:t> </a:t>
            </a:r>
            <a:r>
              <a:rPr sz="1100" dirty="0"/>
              <a:t>to</a:t>
            </a:r>
            <a:r>
              <a:rPr sz="1100" spc="110" dirty="0"/>
              <a:t> </a:t>
            </a:r>
            <a:r>
              <a:rPr sz="1100" dirty="0"/>
              <a:t>obtain</a:t>
            </a:r>
            <a:r>
              <a:rPr sz="1100" spc="105" dirty="0"/>
              <a:t> </a:t>
            </a:r>
            <a:r>
              <a:rPr sz="1100" spc="85" dirty="0"/>
              <a:t>cDNA</a:t>
            </a:r>
            <a:r>
              <a:rPr sz="1100" spc="110" dirty="0"/>
              <a:t> </a:t>
            </a:r>
            <a:r>
              <a:rPr sz="1100" dirty="0"/>
              <a:t>with</a:t>
            </a:r>
            <a:r>
              <a:rPr sz="1100" spc="110" dirty="0"/>
              <a:t> </a:t>
            </a:r>
            <a:r>
              <a:rPr sz="1100" spc="-160" dirty="0">
                <a:latin typeface="Calibri Light" panose="020F0302020204030204" pitchFamily="34" charset="0"/>
                <a:cs typeface="Calibri Light" panose="020F0302020204030204" pitchFamily="34" charset="0"/>
              </a:rPr>
              <a:t>adapters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/>
              <a:t>for </a:t>
            </a:r>
            <a:r>
              <a:rPr sz="1100" spc="-10" dirty="0"/>
              <a:t>sequencing</a:t>
            </a: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7391" y="1049203"/>
            <a:ext cx="114214" cy="11421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231635" y="1045070"/>
            <a:ext cx="6604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7391" y="1238323"/>
            <a:ext cx="114214" cy="114214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231635" y="1225403"/>
            <a:ext cx="6604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7391" y="1397888"/>
            <a:ext cx="114214" cy="11421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31635" y="1384955"/>
            <a:ext cx="6604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6" name="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7391" y="1597209"/>
            <a:ext cx="114214" cy="114214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231635" y="1584276"/>
            <a:ext cx="6604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04874" y="2021871"/>
            <a:ext cx="4332844" cy="730319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137655" y="3162122"/>
            <a:ext cx="1828800" cy="0"/>
          </a:xfrm>
          <a:custGeom>
            <a:avLst/>
            <a:gdLst/>
            <a:ahLst/>
            <a:cxnLst/>
            <a:rect l="l" t="t" r="r" b="b"/>
            <a:pathLst>
              <a:path w="1828800">
                <a:moveTo>
                  <a:pt x="0" y="0"/>
                </a:moveTo>
                <a:lnTo>
                  <a:pt x="1828800" y="0"/>
                </a:lnTo>
              </a:path>
            </a:pathLst>
          </a:custGeom>
          <a:ln w="505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263563" y="3169165"/>
            <a:ext cx="3009900" cy="15068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</a:pPr>
            <a:r>
              <a:rPr sz="900" baseline="37037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Most</a:t>
            </a:r>
            <a:r>
              <a:rPr sz="9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standard</a:t>
            </a:r>
            <a:r>
              <a:rPr sz="9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extraction</a:t>
            </a:r>
            <a:r>
              <a:rPr sz="9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methods</a:t>
            </a:r>
            <a:r>
              <a:rPr sz="9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will</a:t>
            </a:r>
            <a:r>
              <a:rPr sz="9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lose</a:t>
            </a:r>
            <a:r>
              <a:rPr sz="9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RNA</a:t>
            </a:r>
            <a:r>
              <a:rPr sz="9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&lt;100</a:t>
            </a:r>
            <a:r>
              <a:rPr sz="9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bp!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22" name="object 22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20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111" y="792"/>
            <a:ext cx="1611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types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of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–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library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preps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14" dirty="0"/>
              <a:t>QC</a:t>
            </a:r>
            <a:r>
              <a:rPr spc="140" dirty="0"/>
              <a:t> </a:t>
            </a:r>
            <a:r>
              <a:rPr dirty="0"/>
              <a:t>of</a:t>
            </a:r>
            <a:r>
              <a:rPr spc="140" dirty="0"/>
              <a:t> </a:t>
            </a:r>
            <a:r>
              <a:rPr spc="105" dirty="0"/>
              <a:t>RNA</a:t>
            </a:r>
            <a:r>
              <a:rPr spc="140" dirty="0"/>
              <a:t> </a:t>
            </a:r>
            <a:r>
              <a:rPr spc="-10" dirty="0"/>
              <a:t>extraction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000" y="705892"/>
            <a:ext cx="4246068" cy="2130411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42531" y="2857130"/>
            <a:ext cx="394462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Avoid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degraded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RNA!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Optimum:</a:t>
            </a:r>
            <a:r>
              <a:rPr sz="1100" spc="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RNA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Integraty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latin typeface="Calibri Light" panose="020F0302020204030204" pitchFamily="34" charset="0"/>
                <a:cs typeface="Calibri Light" panose="020F0302020204030204" pitchFamily="34" charset="0"/>
              </a:rPr>
              <a:t>Score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(RIN) of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10.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0" name="object 10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21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111" y="792"/>
            <a:ext cx="1611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types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of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–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library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preps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General</a:t>
            </a:r>
            <a:r>
              <a:rPr spc="150" dirty="0"/>
              <a:t> </a:t>
            </a:r>
            <a:r>
              <a:rPr dirty="0"/>
              <a:t>steps</a:t>
            </a:r>
            <a:r>
              <a:rPr spc="155" dirty="0"/>
              <a:t> </a:t>
            </a:r>
            <a:r>
              <a:rPr dirty="0"/>
              <a:t>of</a:t>
            </a:r>
            <a:r>
              <a:rPr spc="155" dirty="0"/>
              <a:t> </a:t>
            </a:r>
            <a:r>
              <a:rPr dirty="0"/>
              <a:t>RNA-seq</a:t>
            </a:r>
            <a:r>
              <a:rPr spc="155" dirty="0"/>
              <a:t> </a:t>
            </a:r>
            <a:r>
              <a:rPr spc="-10" dirty="0"/>
              <a:t>preparation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07391" y="786126"/>
            <a:ext cx="114214" cy="11421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ts val="1595"/>
              </a:lnSpc>
              <a:spcBef>
                <a:spcPts val="135"/>
              </a:spcBef>
            </a:pPr>
            <a:r>
              <a:rPr spc="105" dirty="0"/>
              <a:t>RNA</a:t>
            </a:r>
            <a:r>
              <a:rPr spc="185" dirty="0"/>
              <a:t> </a:t>
            </a:r>
            <a:r>
              <a:rPr spc="-150" dirty="0">
                <a:latin typeface="Calibri Light" panose="020F0302020204030204" pitchFamily="34" charset="0"/>
                <a:cs typeface="Calibri Light" panose="020F0302020204030204" pitchFamily="34" charset="0"/>
              </a:rPr>
              <a:t>extraction</a:t>
            </a:r>
            <a:r>
              <a:rPr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/>
              <a:t>(cell</a:t>
            </a:r>
            <a:r>
              <a:rPr spc="190" dirty="0"/>
              <a:t> </a:t>
            </a:r>
            <a:r>
              <a:rPr dirty="0"/>
              <a:t>lysis,</a:t>
            </a:r>
            <a:r>
              <a:rPr spc="190" dirty="0"/>
              <a:t> </a:t>
            </a:r>
            <a:r>
              <a:rPr spc="105" dirty="0"/>
              <a:t>RNA</a:t>
            </a:r>
            <a:r>
              <a:rPr spc="190" dirty="0"/>
              <a:t> </a:t>
            </a:r>
            <a:r>
              <a:rPr spc="-10" dirty="0"/>
              <a:t>purification)</a:t>
            </a:r>
          </a:p>
          <a:p>
            <a:pPr marL="38100">
              <a:lnSpc>
                <a:spcPts val="1555"/>
              </a:lnSpc>
            </a:pPr>
            <a:r>
              <a:rPr spc="-15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enrichment</a:t>
            </a:r>
            <a:r>
              <a:rPr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solidFill>
                  <a:srgbClr val="FF0000"/>
                </a:solidFill>
              </a:rPr>
              <a:t>of</a:t>
            </a:r>
            <a:r>
              <a:rPr spc="120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the</a:t>
            </a:r>
            <a:r>
              <a:rPr spc="135" dirty="0">
                <a:solidFill>
                  <a:srgbClr val="FF0000"/>
                </a:solidFill>
              </a:rPr>
              <a:t> </a:t>
            </a:r>
            <a:r>
              <a:rPr spc="105" dirty="0">
                <a:solidFill>
                  <a:srgbClr val="FF0000"/>
                </a:solidFill>
              </a:rPr>
              <a:t>RNA</a:t>
            </a:r>
            <a:r>
              <a:rPr spc="135" dirty="0">
                <a:solidFill>
                  <a:srgbClr val="FF0000"/>
                </a:solidFill>
              </a:rPr>
              <a:t> </a:t>
            </a:r>
            <a:r>
              <a:rPr dirty="0">
                <a:solidFill>
                  <a:srgbClr val="FF0000"/>
                </a:solidFill>
              </a:rPr>
              <a:t>of</a:t>
            </a:r>
            <a:r>
              <a:rPr spc="135" dirty="0">
                <a:solidFill>
                  <a:srgbClr val="FF0000"/>
                </a:solidFill>
              </a:rPr>
              <a:t> </a:t>
            </a:r>
            <a:r>
              <a:rPr spc="-10" dirty="0">
                <a:solidFill>
                  <a:srgbClr val="FF0000"/>
                </a:solidFill>
              </a:rPr>
              <a:t>interest</a:t>
            </a:r>
          </a:p>
          <a:p>
            <a:pPr marL="314960" indent="-137795">
              <a:lnSpc>
                <a:spcPts val="1155"/>
              </a:lnSpc>
              <a:buClr>
                <a:srgbClr val="B31A1A"/>
              </a:buClr>
              <a:buSzPct val="60000"/>
              <a:buChar char="►"/>
              <a:tabLst>
                <a:tab pos="315595" algn="l"/>
              </a:tabLst>
            </a:pPr>
            <a:r>
              <a:rPr sz="10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mRNA: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poly(A)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enrichment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vs.</a:t>
            </a:r>
            <a:r>
              <a:rPr sz="1000" spc="10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ribosomal-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depletion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indent="-137795">
              <a:lnSpc>
                <a:spcPts val="1200"/>
              </a:lnSpc>
              <a:buClr>
                <a:srgbClr val="B31A1A"/>
              </a:buClr>
              <a:buSzPct val="60000"/>
              <a:buChar char="►"/>
              <a:tabLst>
                <a:tab pos="315595" algn="l"/>
              </a:tabLst>
            </a:pPr>
            <a:r>
              <a:rPr sz="10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small</a:t>
            </a:r>
            <a:r>
              <a:rPr sz="10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RNAs:</a:t>
            </a:r>
            <a:r>
              <a:rPr sz="1000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size-</a:t>
            </a:r>
            <a:r>
              <a:rPr sz="10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enrichment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100">
              <a:lnSpc>
                <a:spcPct val="100000"/>
              </a:lnSpc>
              <a:spcBef>
                <a:spcPts val="190"/>
              </a:spcBef>
            </a:pPr>
            <a:r>
              <a:rPr spc="-125" dirty="0">
                <a:latin typeface="Calibri Light" panose="020F0302020204030204" pitchFamily="34" charset="0"/>
                <a:cs typeface="Calibri Light" panose="020F0302020204030204" pitchFamily="34" charset="0"/>
              </a:rPr>
              <a:t>fragmentation</a:t>
            </a:r>
            <a:r>
              <a:rPr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/>
              <a:t>(ca.</a:t>
            </a:r>
            <a:r>
              <a:rPr spc="360" dirty="0"/>
              <a:t> </a:t>
            </a:r>
            <a:r>
              <a:rPr dirty="0"/>
              <a:t>200</a:t>
            </a:r>
            <a:r>
              <a:rPr spc="195" dirty="0"/>
              <a:t> </a:t>
            </a:r>
            <a:r>
              <a:rPr spc="-25" dirty="0"/>
              <a:t>bp)</a:t>
            </a:r>
          </a:p>
          <a:p>
            <a:pPr marL="38100">
              <a:lnSpc>
                <a:spcPct val="100000"/>
              </a:lnSpc>
              <a:spcBef>
                <a:spcPts val="114"/>
              </a:spcBef>
            </a:pPr>
            <a:r>
              <a:rPr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cDNA </a:t>
            </a:r>
            <a:r>
              <a:rPr spc="-10" dirty="0"/>
              <a:t>synthesis</a:t>
            </a:r>
          </a:p>
          <a:p>
            <a:pPr marL="38100" marR="30480">
              <a:lnSpc>
                <a:spcPct val="106700"/>
              </a:lnSpc>
            </a:pPr>
            <a:r>
              <a:rPr dirty="0"/>
              <a:t>library</a:t>
            </a:r>
            <a:r>
              <a:rPr spc="65" dirty="0"/>
              <a:t> </a:t>
            </a:r>
            <a:r>
              <a:rPr spc="-10" dirty="0"/>
              <a:t>prep</a:t>
            </a:r>
            <a:r>
              <a:rPr spc="105" dirty="0"/>
              <a:t> </a:t>
            </a:r>
            <a:r>
              <a:rPr dirty="0"/>
              <a:t>to</a:t>
            </a:r>
            <a:r>
              <a:rPr spc="110" dirty="0"/>
              <a:t> </a:t>
            </a:r>
            <a:r>
              <a:rPr dirty="0"/>
              <a:t>obtain</a:t>
            </a:r>
            <a:r>
              <a:rPr spc="105" dirty="0"/>
              <a:t> </a:t>
            </a:r>
            <a:r>
              <a:rPr spc="85" dirty="0"/>
              <a:t>cDNA</a:t>
            </a:r>
            <a:r>
              <a:rPr spc="110" dirty="0"/>
              <a:t> </a:t>
            </a:r>
            <a:r>
              <a:rPr dirty="0"/>
              <a:t>with</a:t>
            </a:r>
            <a:r>
              <a:rPr spc="110" dirty="0"/>
              <a:t> </a:t>
            </a:r>
            <a:r>
              <a:rPr spc="-160" dirty="0">
                <a:latin typeface="Calibri Light" panose="020F0302020204030204" pitchFamily="34" charset="0"/>
                <a:cs typeface="Calibri Light" panose="020F0302020204030204" pitchFamily="34" charset="0"/>
              </a:rPr>
              <a:t>adapters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/>
              <a:t>for </a:t>
            </a:r>
            <a:r>
              <a:rPr spc="-10" dirty="0"/>
              <a:t>sequencing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07391" y="977947"/>
            <a:ext cx="114214" cy="11421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231635" y="773206"/>
            <a:ext cx="66040" cy="3086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790"/>
              </a:spcBef>
            </a:pP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7391" y="1509353"/>
            <a:ext cx="114214" cy="114214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31635" y="1496420"/>
            <a:ext cx="6604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7391" y="1737090"/>
            <a:ext cx="114214" cy="11421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231635" y="1724169"/>
            <a:ext cx="6604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7391" y="1964839"/>
            <a:ext cx="114214" cy="11421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31635" y="1951906"/>
            <a:ext cx="6604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5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7655" y="2350395"/>
            <a:ext cx="4332844" cy="73031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9" name="object 19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22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111" y="792"/>
            <a:ext cx="1611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types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of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–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library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preps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718185"/>
            <a:chOff x="0" y="0"/>
            <a:chExt cx="4608195" cy="718185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17"/>
              <a:ext cx="4608195" cy="578485"/>
            </a:xfrm>
            <a:custGeom>
              <a:avLst/>
              <a:gdLst/>
              <a:ahLst/>
              <a:cxnLst/>
              <a:rect l="l" t="t" r="r" b="b"/>
              <a:pathLst>
                <a:path w="4608195" h="578485">
                  <a:moveTo>
                    <a:pt x="4608004" y="0"/>
                  </a:moveTo>
                  <a:lnTo>
                    <a:pt x="0" y="0"/>
                  </a:lnTo>
                  <a:lnTo>
                    <a:pt x="0" y="577862"/>
                  </a:lnTo>
                  <a:lnTo>
                    <a:pt x="4608004" y="577862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300" y="199895"/>
            <a:ext cx="3587750" cy="47180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ct val="106700"/>
              </a:lnSpc>
              <a:spcBef>
                <a:spcPts val="20"/>
              </a:spcBef>
            </a:pPr>
            <a:r>
              <a:rPr dirty="0"/>
              <a:t>Every</a:t>
            </a:r>
            <a:r>
              <a:rPr spc="100" dirty="0"/>
              <a:t> </a:t>
            </a:r>
            <a:r>
              <a:rPr dirty="0"/>
              <a:t>step</a:t>
            </a:r>
            <a:r>
              <a:rPr spc="105" dirty="0"/>
              <a:t> </a:t>
            </a:r>
            <a:r>
              <a:rPr dirty="0"/>
              <a:t>has</a:t>
            </a:r>
            <a:r>
              <a:rPr spc="105" dirty="0"/>
              <a:t> </a:t>
            </a:r>
            <a:r>
              <a:rPr spc="-20" dirty="0"/>
              <a:t>consequences</a:t>
            </a:r>
            <a:r>
              <a:rPr spc="105" dirty="0"/>
              <a:t> </a:t>
            </a:r>
            <a:r>
              <a:rPr dirty="0"/>
              <a:t>–</a:t>
            </a:r>
            <a:r>
              <a:rPr spc="105" dirty="0"/>
              <a:t> </a:t>
            </a:r>
            <a:r>
              <a:rPr dirty="0"/>
              <a:t>example:</a:t>
            </a:r>
            <a:r>
              <a:rPr spc="245" dirty="0"/>
              <a:t> </a:t>
            </a:r>
            <a:r>
              <a:rPr spc="60" dirty="0"/>
              <a:t>mRNA </a:t>
            </a:r>
            <a:r>
              <a:rPr dirty="0"/>
              <a:t>enrichment</a:t>
            </a:r>
            <a:r>
              <a:rPr spc="15" dirty="0"/>
              <a:t> </a:t>
            </a:r>
            <a:r>
              <a:rPr spc="-10" dirty="0"/>
              <a:t>strategies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304" y="772262"/>
            <a:ext cx="3899537" cy="2512796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9" name="object 9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23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111" y="792"/>
            <a:ext cx="1611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types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of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–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library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preps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The</a:t>
            </a:r>
            <a:r>
              <a:rPr spc="90" dirty="0"/>
              <a:t> </a:t>
            </a:r>
            <a:r>
              <a:rPr dirty="0"/>
              <a:t>most</a:t>
            </a:r>
            <a:r>
              <a:rPr spc="90" dirty="0"/>
              <a:t> </a:t>
            </a:r>
            <a:r>
              <a:rPr dirty="0"/>
              <a:t>common</a:t>
            </a:r>
            <a:r>
              <a:rPr spc="90" dirty="0"/>
              <a:t> </a:t>
            </a:r>
            <a:r>
              <a:rPr dirty="0"/>
              <a:t>library</a:t>
            </a:r>
            <a:r>
              <a:rPr spc="95" dirty="0"/>
              <a:t> </a:t>
            </a:r>
            <a:r>
              <a:rPr spc="-20" dirty="0"/>
              <a:t>preparation</a:t>
            </a:r>
            <a:r>
              <a:rPr spc="90" dirty="0"/>
              <a:t> </a:t>
            </a:r>
            <a:r>
              <a:rPr spc="-10" dirty="0"/>
              <a:t>methods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210" y="663967"/>
            <a:ext cx="3076191" cy="2588756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1197" y="765251"/>
            <a:ext cx="65265" cy="652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53040" y="693818"/>
            <a:ext cx="748665" cy="6330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(A)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classical unstranded mRNA</a:t>
            </a:r>
            <a:r>
              <a:rPr sz="10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library </a:t>
            </a:r>
            <a:r>
              <a:rPr sz="10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prep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1" name="object 11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5" name="object 15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24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111" y="792"/>
            <a:ext cx="1611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types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of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–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library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preps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The</a:t>
            </a:r>
            <a:r>
              <a:rPr spc="90" dirty="0"/>
              <a:t> </a:t>
            </a:r>
            <a:r>
              <a:rPr dirty="0"/>
              <a:t>most</a:t>
            </a:r>
            <a:r>
              <a:rPr spc="90" dirty="0"/>
              <a:t> </a:t>
            </a:r>
            <a:r>
              <a:rPr dirty="0"/>
              <a:t>common</a:t>
            </a:r>
            <a:r>
              <a:rPr spc="90" dirty="0"/>
              <a:t> </a:t>
            </a:r>
            <a:r>
              <a:rPr dirty="0"/>
              <a:t>library</a:t>
            </a:r>
            <a:r>
              <a:rPr spc="95" dirty="0"/>
              <a:t> </a:t>
            </a:r>
            <a:r>
              <a:rPr spc="-20" dirty="0"/>
              <a:t>preparation</a:t>
            </a:r>
            <a:r>
              <a:rPr spc="90" dirty="0"/>
              <a:t> </a:t>
            </a:r>
            <a:r>
              <a:rPr spc="-10" dirty="0"/>
              <a:t>methods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210" y="659816"/>
            <a:ext cx="3076249" cy="259910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1197" y="761123"/>
            <a:ext cx="65265" cy="652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48100" y="689691"/>
            <a:ext cx="899160" cy="162801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7145" marR="150495" indent="243840">
              <a:lnSpc>
                <a:spcPct val="100000"/>
              </a:lnSpc>
              <a:spcBef>
                <a:spcPts val="95"/>
              </a:spcBef>
              <a:buFont typeface="Arial Black"/>
              <a:buAutoNum type="alphaUcParenBoth"/>
              <a:tabLst>
                <a:tab pos="260985" algn="l"/>
              </a:tabLst>
            </a:pP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classical unstranded mRNA</a:t>
            </a:r>
            <a:r>
              <a:rPr sz="10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library </a:t>
            </a:r>
            <a:r>
              <a:rPr sz="10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prep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" marR="179070" indent="243840">
              <a:lnSpc>
                <a:spcPct val="100000"/>
              </a:lnSpc>
              <a:spcBef>
                <a:spcPts val="580"/>
              </a:spcBef>
              <a:buFont typeface="Arial Black"/>
              <a:buAutoNum type="alphaUcParenBoth"/>
              <a:tabLst>
                <a:tab pos="260985" algn="l"/>
              </a:tabLst>
            </a:pPr>
            <a:r>
              <a:rPr sz="10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stranded </a:t>
            </a:r>
            <a:r>
              <a:rPr sz="10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mRNA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 marR="5080">
              <a:lnSpc>
                <a:spcPts val="1200"/>
              </a:lnSpc>
              <a:spcBef>
                <a:spcPts val="30"/>
              </a:spcBef>
            </a:pPr>
            <a:r>
              <a:rPr sz="10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(dUTP-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based) </a:t>
            </a:r>
            <a:r>
              <a:rPr sz="10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(see</a:t>
            </a:r>
            <a:r>
              <a:rPr sz="10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Levin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et</a:t>
            </a:r>
            <a:r>
              <a:rPr sz="1000" spc="-5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1000" spc="-25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al.</a:t>
            </a:r>
            <a:r>
              <a:rPr sz="10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[2010]</a:t>
            </a:r>
            <a:r>
              <a:rPr sz="10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and</a:t>
            </a:r>
            <a:r>
              <a:rPr sz="10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35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Zhao</a:t>
            </a:r>
            <a:r>
              <a:rPr sz="10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et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al.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 </a:t>
            </a:r>
            <a:r>
              <a:rPr sz="10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[2015]</a:t>
            </a:r>
            <a:r>
              <a:rPr sz="10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for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details)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31197" y="1444358"/>
            <a:ext cx="65265" cy="65265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2" name="object 12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6" name="object 16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25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111" y="792"/>
            <a:ext cx="1611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types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of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–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library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preps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The</a:t>
            </a:r>
            <a:r>
              <a:rPr spc="90" dirty="0"/>
              <a:t> </a:t>
            </a:r>
            <a:r>
              <a:rPr dirty="0"/>
              <a:t>most</a:t>
            </a:r>
            <a:r>
              <a:rPr spc="90" dirty="0"/>
              <a:t> </a:t>
            </a:r>
            <a:r>
              <a:rPr dirty="0"/>
              <a:t>common</a:t>
            </a:r>
            <a:r>
              <a:rPr spc="90" dirty="0"/>
              <a:t> </a:t>
            </a:r>
            <a:r>
              <a:rPr dirty="0"/>
              <a:t>library</a:t>
            </a:r>
            <a:r>
              <a:rPr spc="95" dirty="0"/>
              <a:t> </a:t>
            </a:r>
            <a:r>
              <a:rPr spc="-20" dirty="0"/>
              <a:t>preparation</a:t>
            </a:r>
            <a:r>
              <a:rPr spc="90" dirty="0"/>
              <a:t> </a:t>
            </a:r>
            <a:r>
              <a:rPr spc="-10" dirty="0"/>
              <a:t>methods</a:t>
            </a:r>
          </a:p>
        </p:txBody>
      </p:sp>
      <p:sp>
        <p:nvSpPr>
          <p:cNvPr id="7" name="object 7"/>
          <p:cNvSpPr/>
          <p:nvPr/>
        </p:nvSpPr>
        <p:spPr>
          <a:xfrm>
            <a:off x="86854" y="600735"/>
            <a:ext cx="4434840" cy="187960"/>
          </a:xfrm>
          <a:custGeom>
            <a:avLst/>
            <a:gdLst/>
            <a:ahLst/>
            <a:cxnLst/>
            <a:rect l="l" t="t" r="r" b="b"/>
            <a:pathLst>
              <a:path w="4434840" h="187959">
                <a:moveTo>
                  <a:pt x="4383537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87819"/>
                </a:lnTo>
                <a:lnTo>
                  <a:pt x="4434338" y="187819"/>
                </a:lnTo>
                <a:lnTo>
                  <a:pt x="4434338" y="50800"/>
                </a:lnTo>
                <a:lnTo>
                  <a:pt x="4430329" y="31075"/>
                </a:lnTo>
                <a:lnTo>
                  <a:pt x="4419415" y="14922"/>
                </a:lnTo>
                <a:lnTo>
                  <a:pt x="4403262" y="4008"/>
                </a:lnTo>
                <a:lnTo>
                  <a:pt x="438353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4955" y="579739"/>
            <a:ext cx="152273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Unstranded</a:t>
            </a:r>
            <a:r>
              <a:rPr sz="12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vs.</a:t>
            </a:r>
            <a:r>
              <a:rPr sz="12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stranded</a:t>
            </a:r>
            <a:endParaRPr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6854" y="775906"/>
            <a:ext cx="4434840" cy="2519680"/>
            <a:chOff x="86854" y="775906"/>
            <a:chExt cx="4434840" cy="251968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55" y="775906"/>
              <a:ext cx="4434337" cy="5060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6854" y="820158"/>
              <a:ext cx="4434840" cy="2475865"/>
            </a:xfrm>
            <a:custGeom>
              <a:avLst/>
              <a:gdLst/>
              <a:ahLst/>
              <a:cxnLst/>
              <a:rect l="l" t="t" r="r" b="b"/>
              <a:pathLst>
                <a:path w="4434840" h="2475865">
                  <a:moveTo>
                    <a:pt x="4434338" y="0"/>
                  </a:moveTo>
                  <a:lnTo>
                    <a:pt x="0" y="0"/>
                  </a:lnTo>
                  <a:lnTo>
                    <a:pt x="0" y="2424438"/>
                  </a:lnTo>
                  <a:lnTo>
                    <a:pt x="4008" y="2444162"/>
                  </a:lnTo>
                  <a:lnTo>
                    <a:pt x="14922" y="2460315"/>
                  </a:lnTo>
                  <a:lnTo>
                    <a:pt x="31075" y="2471229"/>
                  </a:lnTo>
                  <a:lnTo>
                    <a:pt x="50800" y="2475238"/>
                  </a:lnTo>
                  <a:lnTo>
                    <a:pt x="4383537" y="2475238"/>
                  </a:lnTo>
                  <a:lnTo>
                    <a:pt x="4403262" y="2471229"/>
                  </a:lnTo>
                  <a:lnTo>
                    <a:pt x="4419415" y="2460315"/>
                  </a:lnTo>
                  <a:lnTo>
                    <a:pt x="4430329" y="2444162"/>
                  </a:lnTo>
                  <a:lnTo>
                    <a:pt x="4434338" y="2424438"/>
                  </a:lnTo>
                  <a:lnTo>
                    <a:pt x="4434338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7565" y="845477"/>
              <a:ext cx="3032897" cy="2405493"/>
            </a:xfrm>
            <a:prstGeom prst="rect">
              <a:avLst/>
            </a:prstGeom>
          </p:spPr>
        </p:pic>
      </p:grpSp>
      <p:grpSp>
        <p:nvGrpSpPr>
          <p:cNvPr id="13" name="object 13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4" name="object 14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26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111" y="792"/>
            <a:ext cx="1611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types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of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–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library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preps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50" dirty="0"/>
              <a:t>The</a:t>
            </a:r>
            <a:r>
              <a:rPr spc="90" dirty="0"/>
              <a:t> </a:t>
            </a:r>
            <a:r>
              <a:rPr dirty="0"/>
              <a:t>most</a:t>
            </a:r>
            <a:r>
              <a:rPr spc="90" dirty="0"/>
              <a:t> </a:t>
            </a:r>
            <a:r>
              <a:rPr dirty="0"/>
              <a:t>common</a:t>
            </a:r>
            <a:r>
              <a:rPr spc="90" dirty="0"/>
              <a:t> </a:t>
            </a:r>
            <a:r>
              <a:rPr dirty="0"/>
              <a:t>library</a:t>
            </a:r>
            <a:r>
              <a:rPr spc="95" dirty="0"/>
              <a:t> </a:t>
            </a:r>
            <a:r>
              <a:rPr spc="-20" dirty="0"/>
              <a:t>preparation</a:t>
            </a:r>
            <a:r>
              <a:rPr spc="90" dirty="0"/>
              <a:t> </a:t>
            </a:r>
            <a:r>
              <a:rPr spc="-10" dirty="0"/>
              <a:t>methods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6210" y="666930"/>
            <a:ext cx="3076249" cy="258132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431197" y="733615"/>
            <a:ext cx="65265" cy="65265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48481" y="674834"/>
            <a:ext cx="975994" cy="2490470"/>
          </a:xfrm>
          <a:prstGeom prst="rect">
            <a:avLst/>
          </a:prstGeom>
        </p:spPr>
        <p:txBody>
          <a:bodyPr vert="horz" wrap="square" lIns="0" tIns="10160" rIns="0" bIns="0" rtlCol="0">
            <a:spAutoFit/>
          </a:bodyPr>
          <a:lstStyle/>
          <a:p>
            <a:pPr marL="17145" marR="43815" indent="220345">
              <a:lnSpc>
                <a:spcPct val="101499"/>
              </a:lnSpc>
              <a:spcBef>
                <a:spcPts val="80"/>
              </a:spcBef>
              <a:buFont typeface="Arial Black"/>
              <a:buAutoNum type="alphaUcParenBoth"/>
              <a:tabLst>
                <a:tab pos="237490" algn="l"/>
              </a:tabLst>
            </a:pP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classical </a:t>
            </a:r>
            <a:r>
              <a:rPr sz="9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unstranded</a:t>
            </a:r>
            <a:r>
              <a:rPr sz="9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mRNA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library</a:t>
            </a:r>
            <a:r>
              <a:rPr sz="9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prep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" marR="313690" indent="220345">
              <a:lnSpc>
                <a:spcPct val="101499"/>
              </a:lnSpc>
              <a:spcBef>
                <a:spcPts val="395"/>
              </a:spcBef>
              <a:buFont typeface="Arial Black"/>
              <a:buAutoNum type="alphaUcParenBoth"/>
              <a:tabLst>
                <a:tab pos="237490" algn="l"/>
              </a:tabLst>
            </a:pPr>
            <a:r>
              <a:rPr sz="9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stranded </a:t>
            </a:r>
            <a:r>
              <a:rPr sz="9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mRNA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" marR="22225" indent="-5080">
              <a:lnSpc>
                <a:spcPct val="101499"/>
              </a:lnSpc>
            </a:pP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(dUTP-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based)</a:t>
            </a:r>
            <a:r>
              <a:rPr sz="9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(see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Levin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et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al.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[2010]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and</a:t>
            </a:r>
            <a:r>
              <a:rPr sz="9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Zhao</a:t>
            </a:r>
            <a:r>
              <a:rPr sz="900" spc="-15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et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al.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[2015]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9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details)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 marR="5080" indent="221615">
              <a:lnSpc>
                <a:spcPct val="101499"/>
              </a:lnSpc>
              <a:spcBef>
                <a:spcPts val="400"/>
              </a:spcBef>
              <a:buFont typeface="Arial Black"/>
              <a:buAutoNum type="alphaUcParenBoth" startAt="3"/>
              <a:tabLst>
                <a:tab pos="234315" algn="l"/>
              </a:tabLst>
            </a:pP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small</a:t>
            </a:r>
            <a:r>
              <a:rPr sz="9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RNAs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(miRNA,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piRNA,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tRNA,</a:t>
            </a:r>
            <a:r>
              <a:rPr sz="9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...</a:t>
            </a:r>
            <a:r>
              <a:rPr sz="900"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&lt;100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bp)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" marR="51435">
              <a:lnSpc>
                <a:spcPct val="101499"/>
              </a:lnSpc>
            </a:pP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using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sz="9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adapters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–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 not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optimal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for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differential expression analyses!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431197" y="1201762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3431197" y="2087435"/>
            <a:ext cx="65265" cy="65265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3" name="object 13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27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111" y="792"/>
            <a:ext cx="1611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types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of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–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library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preps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Every</a:t>
            </a:r>
            <a:r>
              <a:rPr spc="130" dirty="0"/>
              <a:t> </a:t>
            </a:r>
            <a:r>
              <a:rPr dirty="0"/>
              <a:t>step</a:t>
            </a:r>
            <a:r>
              <a:rPr spc="135" dirty="0"/>
              <a:t> </a:t>
            </a:r>
            <a:r>
              <a:rPr dirty="0"/>
              <a:t>has</a:t>
            </a:r>
            <a:r>
              <a:rPr spc="135" dirty="0"/>
              <a:t> </a:t>
            </a:r>
            <a:r>
              <a:rPr spc="-20" dirty="0"/>
              <a:t>consequences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37655" y="573755"/>
            <a:ext cx="4333240" cy="676910"/>
            <a:chOff x="137655" y="573755"/>
            <a:chExt cx="4333240" cy="676910"/>
          </a:xfrm>
        </p:grpSpPr>
        <p:sp>
          <p:nvSpPr>
            <p:cNvPr id="8" name="object 8"/>
            <p:cNvSpPr/>
            <p:nvPr/>
          </p:nvSpPr>
          <p:spPr>
            <a:xfrm>
              <a:off x="137655" y="573755"/>
              <a:ext cx="4333240" cy="676910"/>
            </a:xfrm>
            <a:custGeom>
              <a:avLst/>
              <a:gdLst/>
              <a:ahLst/>
              <a:cxnLst/>
              <a:rect l="l" t="t" r="r" b="b"/>
              <a:pathLst>
                <a:path w="4333240" h="676910">
                  <a:moveTo>
                    <a:pt x="4278736" y="0"/>
                  </a:move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0"/>
                  </a:lnTo>
                  <a:lnTo>
                    <a:pt x="0" y="54000"/>
                  </a:lnTo>
                  <a:lnTo>
                    <a:pt x="0" y="622483"/>
                  </a:lnTo>
                  <a:lnTo>
                    <a:pt x="4243" y="643502"/>
                  </a:lnTo>
                  <a:lnTo>
                    <a:pt x="15816" y="660667"/>
                  </a:lnTo>
                  <a:lnTo>
                    <a:pt x="32980" y="672239"/>
                  </a:lnTo>
                  <a:lnTo>
                    <a:pt x="54000" y="676483"/>
                  </a:lnTo>
                  <a:lnTo>
                    <a:pt x="4278736" y="676483"/>
                  </a:lnTo>
                  <a:lnTo>
                    <a:pt x="4299756" y="672239"/>
                  </a:lnTo>
                  <a:lnTo>
                    <a:pt x="4316920" y="660667"/>
                  </a:lnTo>
                  <a:lnTo>
                    <a:pt x="4328493" y="643502"/>
                  </a:lnTo>
                  <a:lnTo>
                    <a:pt x="4332736" y="622483"/>
                  </a:lnTo>
                  <a:lnTo>
                    <a:pt x="4332736" y="54000"/>
                  </a:lnTo>
                  <a:lnTo>
                    <a:pt x="4328493" y="32980"/>
                  </a:lnTo>
                  <a:lnTo>
                    <a:pt x="4316920" y="15816"/>
                  </a:lnTo>
                  <a:lnTo>
                    <a:pt x="4299756" y="4243"/>
                  </a:lnTo>
                  <a:lnTo>
                    <a:pt x="4278736" y="0"/>
                  </a:lnTo>
                  <a:close/>
                </a:path>
              </a:pathLst>
            </a:custGeom>
            <a:solidFill>
              <a:srgbClr val="B3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5655" y="591755"/>
              <a:ext cx="4297045" cy="640715"/>
            </a:xfrm>
            <a:custGeom>
              <a:avLst/>
              <a:gdLst/>
              <a:ahLst/>
              <a:cxnLst/>
              <a:rect l="l" t="t" r="r" b="b"/>
              <a:pathLst>
                <a:path w="4297045" h="640715">
                  <a:moveTo>
                    <a:pt x="4260736" y="0"/>
                  </a:moveTo>
                  <a:lnTo>
                    <a:pt x="36000" y="0"/>
                  </a:lnTo>
                  <a:lnTo>
                    <a:pt x="21987" y="2829"/>
                  </a:lnTo>
                  <a:lnTo>
                    <a:pt x="10544" y="10544"/>
                  </a:lnTo>
                  <a:lnTo>
                    <a:pt x="2829" y="21987"/>
                  </a:lnTo>
                  <a:lnTo>
                    <a:pt x="0" y="36000"/>
                  </a:lnTo>
                  <a:lnTo>
                    <a:pt x="0" y="604483"/>
                  </a:lnTo>
                  <a:lnTo>
                    <a:pt x="2829" y="618496"/>
                  </a:lnTo>
                  <a:lnTo>
                    <a:pt x="10544" y="629939"/>
                  </a:lnTo>
                  <a:lnTo>
                    <a:pt x="21987" y="637654"/>
                  </a:lnTo>
                  <a:lnTo>
                    <a:pt x="36000" y="640483"/>
                  </a:lnTo>
                  <a:lnTo>
                    <a:pt x="4260736" y="640483"/>
                  </a:lnTo>
                  <a:lnTo>
                    <a:pt x="4274749" y="637654"/>
                  </a:lnTo>
                  <a:lnTo>
                    <a:pt x="4286192" y="629939"/>
                  </a:lnTo>
                  <a:lnTo>
                    <a:pt x="4293907" y="618496"/>
                  </a:lnTo>
                  <a:lnTo>
                    <a:pt x="4296736" y="604483"/>
                  </a:lnTo>
                  <a:lnTo>
                    <a:pt x="4296736" y="36000"/>
                  </a:lnTo>
                  <a:lnTo>
                    <a:pt x="4293907" y="21987"/>
                  </a:lnTo>
                  <a:lnTo>
                    <a:pt x="4286192" y="10544"/>
                  </a:lnTo>
                  <a:lnTo>
                    <a:pt x="4274749" y="2829"/>
                  </a:lnTo>
                  <a:lnTo>
                    <a:pt x="4260736" y="0"/>
                  </a:lnTo>
                  <a:close/>
                </a:path>
              </a:pathLst>
            </a:custGeom>
            <a:solidFill>
              <a:srgbClr val="FCF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205" y="728179"/>
              <a:ext cx="65265" cy="65265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0212" y="1735010"/>
            <a:ext cx="65265" cy="65265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0212" y="2079155"/>
            <a:ext cx="65265" cy="65265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0212" y="2423312"/>
            <a:ext cx="65265" cy="6526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80212" y="2767457"/>
            <a:ext cx="65265" cy="65265"/>
          </a:xfrm>
          <a:prstGeom prst="rect">
            <a:avLst/>
          </a:prstGeom>
        </p:spPr>
      </p:pic>
      <p:grpSp>
        <p:nvGrpSpPr>
          <p:cNvPr id="15" name="object 15"/>
          <p:cNvGrpSpPr/>
          <p:nvPr/>
        </p:nvGrpSpPr>
        <p:grpSpPr>
          <a:xfrm>
            <a:off x="137655" y="2911175"/>
            <a:ext cx="4333240" cy="348615"/>
            <a:chOff x="137655" y="2911175"/>
            <a:chExt cx="4333240" cy="348615"/>
          </a:xfrm>
        </p:grpSpPr>
        <p:sp>
          <p:nvSpPr>
            <p:cNvPr id="16" name="object 16"/>
            <p:cNvSpPr/>
            <p:nvPr/>
          </p:nvSpPr>
          <p:spPr>
            <a:xfrm>
              <a:off x="137655" y="2911175"/>
              <a:ext cx="4333240" cy="348615"/>
            </a:xfrm>
            <a:custGeom>
              <a:avLst/>
              <a:gdLst/>
              <a:ahLst/>
              <a:cxnLst/>
              <a:rect l="l" t="t" r="r" b="b"/>
              <a:pathLst>
                <a:path w="4333240" h="348614">
                  <a:moveTo>
                    <a:pt x="4278736" y="0"/>
                  </a:move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0"/>
                  </a:lnTo>
                  <a:lnTo>
                    <a:pt x="0" y="54000"/>
                  </a:lnTo>
                  <a:lnTo>
                    <a:pt x="0" y="294215"/>
                  </a:lnTo>
                  <a:lnTo>
                    <a:pt x="4243" y="315235"/>
                  </a:lnTo>
                  <a:lnTo>
                    <a:pt x="15816" y="332399"/>
                  </a:lnTo>
                  <a:lnTo>
                    <a:pt x="32980" y="343972"/>
                  </a:lnTo>
                  <a:lnTo>
                    <a:pt x="54000" y="348215"/>
                  </a:lnTo>
                  <a:lnTo>
                    <a:pt x="4278736" y="348215"/>
                  </a:lnTo>
                  <a:lnTo>
                    <a:pt x="4299756" y="343972"/>
                  </a:lnTo>
                  <a:lnTo>
                    <a:pt x="4316920" y="332399"/>
                  </a:lnTo>
                  <a:lnTo>
                    <a:pt x="4328493" y="315235"/>
                  </a:lnTo>
                  <a:lnTo>
                    <a:pt x="4332736" y="294215"/>
                  </a:lnTo>
                  <a:lnTo>
                    <a:pt x="4332736" y="54000"/>
                  </a:lnTo>
                  <a:lnTo>
                    <a:pt x="4328493" y="32980"/>
                  </a:lnTo>
                  <a:lnTo>
                    <a:pt x="4316920" y="15816"/>
                  </a:lnTo>
                  <a:lnTo>
                    <a:pt x="4299756" y="4243"/>
                  </a:lnTo>
                  <a:lnTo>
                    <a:pt x="4278736" y="0"/>
                  </a:lnTo>
                  <a:close/>
                </a:path>
              </a:pathLst>
            </a:custGeom>
            <a:solidFill>
              <a:srgbClr val="B31A1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5655" y="2929175"/>
              <a:ext cx="4297045" cy="312420"/>
            </a:xfrm>
            <a:custGeom>
              <a:avLst/>
              <a:gdLst/>
              <a:ahLst/>
              <a:cxnLst/>
              <a:rect l="l" t="t" r="r" b="b"/>
              <a:pathLst>
                <a:path w="4297045" h="312419">
                  <a:moveTo>
                    <a:pt x="4260736" y="0"/>
                  </a:moveTo>
                  <a:lnTo>
                    <a:pt x="36000" y="0"/>
                  </a:lnTo>
                  <a:lnTo>
                    <a:pt x="21987" y="2829"/>
                  </a:lnTo>
                  <a:lnTo>
                    <a:pt x="10544" y="10544"/>
                  </a:lnTo>
                  <a:lnTo>
                    <a:pt x="2829" y="21987"/>
                  </a:lnTo>
                  <a:lnTo>
                    <a:pt x="0" y="36000"/>
                  </a:lnTo>
                  <a:lnTo>
                    <a:pt x="0" y="276215"/>
                  </a:lnTo>
                  <a:lnTo>
                    <a:pt x="2829" y="290228"/>
                  </a:lnTo>
                  <a:lnTo>
                    <a:pt x="10544" y="301671"/>
                  </a:lnTo>
                  <a:lnTo>
                    <a:pt x="21987" y="309386"/>
                  </a:lnTo>
                  <a:lnTo>
                    <a:pt x="36000" y="312216"/>
                  </a:lnTo>
                  <a:lnTo>
                    <a:pt x="4260736" y="312216"/>
                  </a:lnTo>
                  <a:lnTo>
                    <a:pt x="4274749" y="309386"/>
                  </a:lnTo>
                  <a:lnTo>
                    <a:pt x="4286192" y="301671"/>
                  </a:lnTo>
                  <a:lnTo>
                    <a:pt x="4293907" y="290228"/>
                  </a:lnTo>
                  <a:lnTo>
                    <a:pt x="4296736" y="276215"/>
                  </a:lnTo>
                  <a:lnTo>
                    <a:pt x="4296736" y="36000"/>
                  </a:lnTo>
                  <a:lnTo>
                    <a:pt x="4293907" y="21987"/>
                  </a:lnTo>
                  <a:lnTo>
                    <a:pt x="4286192" y="10544"/>
                  </a:lnTo>
                  <a:lnTo>
                    <a:pt x="4274749" y="2829"/>
                  </a:lnTo>
                  <a:lnTo>
                    <a:pt x="4260736" y="0"/>
                  </a:lnTo>
                  <a:close/>
                </a:path>
              </a:pathLst>
            </a:custGeom>
            <a:solidFill>
              <a:srgbClr val="FCF1E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7543" y="644726"/>
            <a:ext cx="4349750" cy="2557879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504825" marR="513080">
              <a:lnSpc>
                <a:spcPts val="1200"/>
              </a:lnSpc>
              <a:spcBef>
                <a:spcPts val="229"/>
              </a:spcBef>
            </a:pP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Do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not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mix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different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strategies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latin typeface="Calibri Light" panose="020F0302020204030204" pitchFamily="34" charset="0"/>
                <a:cs typeface="Calibri Light" panose="020F0302020204030204" pitchFamily="34" charset="0"/>
              </a:rPr>
              <a:t>samples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that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be 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compared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each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other!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81685" indent="-137160">
              <a:lnSpc>
                <a:spcPts val="1150"/>
              </a:lnSpc>
              <a:buClr>
                <a:srgbClr val="B31A1A"/>
              </a:buClr>
              <a:buSzPct val="60000"/>
              <a:buChar char="►"/>
              <a:tabLst>
                <a:tab pos="782320" algn="l"/>
              </a:tabLst>
            </a:pPr>
            <a:r>
              <a:rPr sz="10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extraction,</a:t>
            </a:r>
            <a:r>
              <a:rPr sz="10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enrichment,</a:t>
            </a:r>
            <a:r>
              <a:rPr sz="10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library</a:t>
            </a:r>
            <a:r>
              <a:rPr sz="10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prep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125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9845" marR="107950" indent="-5080">
              <a:lnSpc>
                <a:spcPct val="102600"/>
              </a:lnSpc>
            </a:pP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many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papers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comparing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different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aspects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different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RNA-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seq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approaches,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e.g.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06705" marR="204470">
              <a:lnSpc>
                <a:spcPct val="102600"/>
              </a:lnSpc>
            </a:pPr>
            <a:r>
              <a:rPr sz="1100" i="1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Library</a:t>
            </a:r>
            <a:r>
              <a:rPr sz="1100" i="1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preparation</a:t>
            </a:r>
            <a:r>
              <a:rPr sz="1100" i="1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methods</a:t>
            </a:r>
            <a:r>
              <a:rPr sz="1100" i="1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100" i="1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next-</a:t>
            </a:r>
            <a:r>
              <a:rPr sz="1100" i="1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generation</a:t>
            </a:r>
            <a:r>
              <a:rPr sz="1100" i="1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sequencing:</a:t>
            </a:r>
            <a:r>
              <a:rPr sz="1100" i="1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Tone </a:t>
            </a:r>
            <a:r>
              <a:rPr sz="1100" i="1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down</a:t>
            </a:r>
            <a:r>
              <a:rPr sz="1100" i="1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i="1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bias</a:t>
            </a:r>
            <a:r>
              <a:rPr sz="1100" i="1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[van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Dijk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et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al.,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2014]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06705" marR="17780">
              <a:lnSpc>
                <a:spcPct val="102600"/>
              </a:lnSpc>
            </a:pPr>
            <a:r>
              <a:rPr sz="1100" i="1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Systematic</a:t>
            </a:r>
            <a:r>
              <a:rPr sz="1100" i="1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comparison</a:t>
            </a:r>
            <a:r>
              <a:rPr sz="1100" i="1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i="1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small</a:t>
            </a:r>
            <a:r>
              <a:rPr sz="1100" i="1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RNA</a:t>
            </a:r>
            <a:r>
              <a:rPr sz="1100" i="1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library</a:t>
            </a:r>
            <a:r>
              <a:rPr sz="1100" i="1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preparation</a:t>
            </a:r>
            <a:r>
              <a:rPr sz="1100" i="1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protocols</a:t>
            </a:r>
            <a:r>
              <a:rPr sz="1100" i="1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for </a:t>
            </a:r>
            <a:r>
              <a:rPr sz="1100" i="1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next-</a:t>
            </a:r>
            <a:r>
              <a:rPr sz="1100" i="1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generation</a:t>
            </a:r>
            <a:r>
              <a:rPr sz="11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sequencing</a:t>
            </a:r>
            <a:r>
              <a:rPr sz="1100" i="1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[Dard-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Dascot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et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al.,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2018]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06705" marR="71755">
              <a:lnSpc>
                <a:spcPct val="102600"/>
              </a:lnSpc>
            </a:pPr>
            <a:r>
              <a:rPr sz="11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1100" i="1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comprehensive</a:t>
            </a:r>
            <a:r>
              <a:rPr sz="1100" i="1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95" dirty="0">
                <a:latin typeface="Calibri Light" panose="020F0302020204030204" pitchFamily="34" charset="0"/>
                <a:cs typeface="Calibri Light" panose="020F0302020204030204" pitchFamily="34" charset="0"/>
              </a:rPr>
              <a:t>assessment</a:t>
            </a:r>
            <a:r>
              <a:rPr sz="1100" i="1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i="1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80" dirty="0">
                <a:latin typeface="Calibri Light" panose="020F0302020204030204" pitchFamily="34" charset="0"/>
                <a:cs typeface="Calibri Light" panose="020F0302020204030204" pitchFamily="34" charset="0"/>
              </a:rPr>
              <a:t>RNA-</a:t>
            </a:r>
            <a:r>
              <a:rPr sz="1100" i="1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seq</a:t>
            </a:r>
            <a:r>
              <a:rPr sz="1100" i="1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protocols</a:t>
            </a:r>
            <a:r>
              <a:rPr sz="1100" i="1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100" i="1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degraded</a:t>
            </a:r>
            <a:r>
              <a:rPr sz="1100" i="1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and </a:t>
            </a:r>
            <a:r>
              <a:rPr sz="1100" i="1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low-</a:t>
            </a:r>
            <a:r>
              <a:rPr sz="1100" i="1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quantity</a:t>
            </a:r>
            <a:r>
              <a:rPr sz="1100" i="1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samples.</a:t>
            </a:r>
            <a:r>
              <a:rPr sz="1100" i="1" spc="8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[Schuierer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et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al.,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 2017]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06705">
              <a:lnSpc>
                <a:spcPct val="100000"/>
              </a:lnSpc>
              <a:spcBef>
                <a:spcPts val="35"/>
              </a:spcBef>
            </a:pP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many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more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–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PubMed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your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friend!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7965">
              <a:lnSpc>
                <a:spcPct val="100000"/>
              </a:lnSpc>
              <a:spcBef>
                <a:spcPts val="1030"/>
              </a:spcBef>
            </a:pP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Make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an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informed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decision!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20" name="object 20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28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794" y="792"/>
            <a:ext cx="104521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Gene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expression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quantification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14033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2303995" y="0"/>
                </a:moveTo>
                <a:lnTo>
                  <a:pt x="0" y="0"/>
                </a:lnTo>
                <a:lnTo>
                  <a:pt x="0" y="140017"/>
                </a:lnTo>
                <a:lnTo>
                  <a:pt x="2303995" y="140017"/>
                </a:lnTo>
                <a:lnTo>
                  <a:pt x="2303995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655" y="1223657"/>
            <a:ext cx="4333240" cy="316753"/>
          </a:xfrm>
          <a:prstGeom prst="rect">
            <a:avLst/>
          </a:prstGeom>
          <a:solidFill>
            <a:srgbClr val="D8E8E0"/>
          </a:solidFill>
        </p:spPr>
        <p:txBody>
          <a:bodyPr vert="horz" wrap="square" lIns="0" tIns="100330" rIns="0" bIns="0" rtlCol="0">
            <a:spAutoFit/>
          </a:bodyPr>
          <a:lstStyle/>
          <a:p>
            <a:pPr marL="1042035">
              <a:lnSpc>
                <a:spcPct val="100000"/>
              </a:lnSpc>
              <a:spcBef>
                <a:spcPts val="790"/>
              </a:spcBef>
            </a:pPr>
            <a:r>
              <a:rPr sz="14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Gene</a:t>
            </a:r>
            <a:r>
              <a:rPr sz="14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14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expression</a:t>
            </a:r>
            <a:r>
              <a:rPr sz="14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14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quantification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6" name="object 6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29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3537" y="792"/>
            <a:ext cx="61595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Why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study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RNA?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14033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2303995" y="0"/>
                </a:moveTo>
                <a:lnTo>
                  <a:pt x="0" y="0"/>
                </a:lnTo>
                <a:lnTo>
                  <a:pt x="0" y="140017"/>
                </a:lnTo>
                <a:lnTo>
                  <a:pt x="2303995" y="140017"/>
                </a:lnTo>
                <a:lnTo>
                  <a:pt x="2303995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655" y="1223657"/>
            <a:ext cx="4333240" cy="316753"/>
          </a:xfrm>
          <a:prstGeom prst="rect">
            <a:avLst/>
          </a:prstGeom>
          <a:solidFill>
            <a:srgbClr val="D8E8E0"/>
          </a:solidFill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14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Why</a:t>
            </a:r>
            <a:r>
              <a:rPr sz="1400" spc="16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14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study</a:t>
            </a:r>
            <a:r>
              <a:rPr sz="1400" spc="16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1400" spc="6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RNA?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6" name="object 6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794" y="792"/>
            <a:ext cx="104521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Gene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expression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quantification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0" dirty="0"/>
              <a:t>Sampling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54304" y="603450"/>
            <a:ext cx="3899367" cy="1648132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211289" y="2326410"/>
            <a:ext cx="4186554" cy="697563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Basic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assumption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5" dirty="0">
                <a:latin typeface="Calibri Light" panose="020F0302020204030204" pitchFamily="34" charset="0"/>
                <a:cs typeface="Calibri Light" panose="020F0302020204030204" pitchFamily="34" charset="0"/>
              </a:rPr>
              <a:t>RNA-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seq-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quantification: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 marR="5080" indent="-635" algn="ctr">
              <a:lnSpc>
                <a:spcPct val="102600"/>
              </a:lnSpc>
            </a:pPr>
            <a:r>
              <a:rPr sz="1100" spc="-95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35" dirty="0">
                <a:latin typeface="Calibri Light" panose="020F0302020204030204" pitchFamily="34" charset="0"/>
                <a:cs typeface="Calibri Light" panose="020F0302020204030204" pitchFamily="34" charset="0"/>
              </a:rPr>
              <a:t>number</a:t>
            </a:r>
            <a:r>
              <a:rPr sz="11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5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60" dirty="0">
                <a:latin typeface="Calibri Light" panose="020F0302020204030204" pitchFamily="34" charset="0"/>
                <a:cs typeface="Calibri Light" panose="020F0302020204030204" pitchFamily="34" charset="0"/>
              </a:rPr>
              <a:t>reads</a:t>
            </a:r>
            <a:r>
              <a:rPr sz="11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40" dirty="0">
                <a:latin typeface="Calibri Light" panose="020F0302020204030204" pitchFamily="34" charset="0"/>
                <a:cs typeface="Calibri Light" panose="020F0302020204030204" pitchFamily="34" charset="0"/>
              </a:rPr>
              <a:t>representing</a:t>
            </a:r>
            <a:r>
              <a:rPr sz="1100" spc="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55" dirty="0">
                <a:latin typeface="Calibri Light" panose="020F0302020204030204" pitchFamily="34" charset="0"/>
                <a:cs typeface="Calibri Light" panose="020F0302020204030204" pitchFamily="34" charset="0"/>
              </a:rPr>
              <a:t>an</a:t>
            </a:r>
            <a:r>
              <a:rPr sz="11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25" dirty="0">
                <a:latin typeface="Calibri Light" panose="020F0302020204030204" pitchFamily="34" charset="0"/>
                <a:cs typeface="Calibri Light" panose="020F0302020204030204" pitchFamily="34" charset="0"/>
              </a:rPr>
              <a:t>individual</a:t>
            </a:r>
            <a:r>
              <a:rPr sz="1100" spc="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25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</a:t>
            </a:r>
            <a:r>
              <a:rPr sz="11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is </a:t>
            </a:r>
            <a:r>
              <a:rPr sz="1100" spc="-130" dirty="0">
                <a:latin typeface="Calibri Light" panose="020F0302020204030204" pitchFamily="34" charset="0"/>
                <a:cs typeface="Calibri Light" panose="020F0302020204030204" pitchFamily="34" charset="0"/>
              </a:rPr>
              <a:t>reflecting</a:t>
            </a:r>
            <a:r>
              <a:rPr sz="11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20" dirty="0">
                <a:latin typeface="Calibri Light" panose="020F0302020204030204" pitchFamily="34" charset="0"/>
                <a:cs typeface="Calibri Light" panose="020F0302020204030204" pitchFamily="34" charset="0"/>
              </a:rPr>
              <a:t>its</a:t>
            </a:r>
            <a:r>
              <a:rPr sz="11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(relative!)</a:t>
            </a:r>
            <a:r>
              <a:rPr sz="1100" spc="1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55" dirty="0">
                <a:latin typeface="Calibri Light" panose="020F0302020204030204" pitchFamily="34" charset="0"/>
                <a:cs typeface="Calibri Light" panose="020F0302020204030204" pitchFamily="34" charset="0"/>
              </a:rPr>
              <a:t>abundance</a:t>
            </a:r>
            <a:r>
              <a:rPr sz="11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5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11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2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25" dirty="0">
                <a:latin typeface="Calibri Light" panose="020F0302020204030204" pitchFamily="34" charset="0"/>
                <a:cs typeface="Calibri Light" panose="020F0302020204030204" pitchFamily="34" charset="0"/>
              </a:rPr>
              <a:t>original</a:t>
            </a:r>
            <a:r>
              <a:rPr sz="11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25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</a:t>
            </a:r>
            <a:r>
              <a:rPr sz="11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pool.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This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5" dirty="0">
                <a:latin typeface="Calibri Light" panose="020F0302020204030204" pitchFamily="34" charset="0"/>
                <a:cs typeface="Calibri Light" panose="020F0302020204030204" pitchFamily="34" charset="0"/>
              </a:rPr>
              <a:t>means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that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every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tx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sz="11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5" dirty="0">
                <a:latin typeface="Calibri Light" panose="020F0302020204030204" pitchFamily="34" charset="0"/>
                <a:cs typeface="Calibri Light" panose="020F0302020204030204" pitchFamily="34" charset="0"/>
              </a:rPr>
              <a:t>assumed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have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0" dirty="0">
                <a:latin typeface="Calibri Light" panose="020F0302020204030204" pitchFamily="34" charset="0"/>
                <a:cs typeface="Calibri Light" panose="020F0302020204030204" pitchFamily="34" charset="0"/>
              </a:rPr>
              <a:t>same</a:t>
            </a:r>
            <a:r>
              <a:rPr sz="11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chance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being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captured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(without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degradation),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5" dirty="0">
                <a:latin typeface="Calibri Light" panose="020F0302020204030204" pitchFamily="34" charset="0"/>
                <a:cs typeface="Calibri Light" panose="020F0302020204030204" pitchFamily="34" charset="0"/>
              </a:rPr>
              <a:t>sequenced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aligned.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0" name="object 10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30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794" y="792"/>
            <a:ext cx="104521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Gene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expression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quantification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Quantification</a:t>
            </a:r>
            <a:r>
              <a:rPr spc="75" dirty="0"/>
              <a:t> </a:t>
            </a:r>
            <a:r>
              <a:rPr dirty="0"/>
              <a:t>of</a:t>
            </a:r>
            <a:r>
              <a:rPr spc="75" dirty="0"/>
              <a:t> </a:t>
            </a:r>
            <a:r>
              <a:rPr dirty="0"/>
              <a:t>gene</a:t>
            </a:r>
            <a:r>
              <a:rPr spc="80" dirty="0"/>
              <a:t> </a:t>
            </a:r>
            <a:r>
              <a:rPr spc="-20" dirty="0"/>
              <a:t>expression</a:t>
            </a:r>
            <a:r>
              <a:rPr spc="75" dirty="0"/>
              <a:t> </a:t>
            </a:r>
            <a:r>
              <a:rPr dirty="0"/>
              <a:t>following</a:t>
            </a:r>
            <a:r>
              <a:rPr spc="75" dirty="0"/>
              <a:t> </a:t>
            </a:r>
            <a:r>
              <a:rPr spc="-10" dirty="0"/>
              <a:t>sequencing</a:t>
            </a:r>
          </a:p>
        </p:txBody>
      </p:sp>
      <p:sp>
        <p:nvSpPr>
          <p:cNvPr id="7" name="object 7"/>
          <p:cNvSpPr/>
          <p:nvPr/>
        </p:nvSpPr>
        <p:spPr>
          <a:xfrm>
            <a:off x="86854" y="702144"/>
            <a:ext cx="4434840" cy="198755"/>
          </a:xfrm>
          <a:custGeom>
            <a:avLst/>
            <a:gdLst/>
            <a:ahLst/>
            <a:cxnLst/>
            <a:rect l="l" t="t" r="r" b="b"/>
            <a:pathLst>
              <a:path w="4434840" h="198755">
                <a:moveTo>
                  <a:pt x="4383537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8363"/>
                </a:lnTo>
                <a:lnTo>
                  <a:pt x="4434338" y="198363"/>
                </a:lnTo>
                <a:lnTo>
                  <a:pt x="4434338" y="50800"/>
                </a:lnTo>
                <a:lnTo>
                  <a:pt x="4430329" y="31075"/>
                </a:lnTo>
                <a:lnTo>
                  <a:pt x="4419415" y="14922"/>
                </a:lnTo>
                <a:lnTo>
                  <a:pt x="4403262" y="4008"/>
                </a:lnTo>
                <a:lnTo>
                  <a:pt x="438353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9900" y="681136"/>
            <a:ext cx="341249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Typical</a:t>
            </a:r>
            <a:r>
              <a:rPr sz="1200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  <a:r>
              <a:rPr sz="1200" spc="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workflow</a:t>
            </a:r>
            <a:r>
              <a:rPr sz="1200" spc="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200" spc="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bulk</a:t>
            </a:r>
            <a:r>
              <a:rPr sz="1200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RNA-seq</a:t>
            </a:r>
            <a:r>
              <a:rPr sz="1200" spc="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data</a:t>
            </a:r>
            <a:endParaRPr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6854" y="887844"/>
            <a:ext cx="4434840" cy="2268855"/>
            <a:chOff x="86854" y="887844"/>
            <a:chExt cx="4434840" cy="226885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55" y="887844"/>
              <a:ext cx="4434337" cy="5060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6854" y="932105"/>
              <a:ext cx="4434840" cy="2224405"/>
            </a:xfrm>
            <a:custGeom>
              <a:avLst/>
              <a:gdLst/>
              <a:ahLst/>
              <a:cxnLst/>
              <a:rect l="l" t="t" r="r" b="b"/>
              <a:pathLst>
                <a:path w="4434840" h="2224405">
                  <a:moveTo>
                    <a:pt x="4434338" y="0"/>
                  </a:moveTo>
                  <a:lnTo>
                    <a:pt x="0" y="0"/>
                  </a:lnTo>
                  <a:lnTo>
                    <a:pt x="0" y="2173426"/>
                  </a:lnTo>
                  <a:lnTo>
                    <a:pt x="4008" y="2193150"/>
                  </a:lnTo>
                  <a:lnTo>
                    <a:pt x="14922" y="2209303"/>
                  </a:lnTo>
                  <a:lnTo>
                    <a:pt x="31075" y="2220217"/>
                  </a:lnTo>
                  <a:lnTo>
                    <a:pt x="50800" y="2224226"/>
                  </a:lnTo>
                  <a:lnTo>
                    <a:pt x="4383537" y="2224226"/>
                  </a:lnTo>
                  <a:lnTo>
                    <a:pt x="4403262" y="2220217"/>
                  </a:lnTo>
                  <a:lnTo>
                    <a:pt x="4419415" y="2209303"/>
                  </a:lnTo>
                  <a:lnTo>
                    <a:pt x="4430329" y="2193150"/>
                  </a:lnTo>
                  <a:lnTo>
                    <a:pt x="4434338" y="2173426"/>
                  </a:lnTo>
                  <a:lnTo>
                    <a:pt x="4434338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655" y="957442"/>
              <a:ext cx="3899367" cy="6484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783" y="1716808"/>
              <a:ext cx="114214" cy="11421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51040" y="1703875"/>
            <a:ext cx="6604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6783" y="2344366"/>
            <a:ext cx="114214" cy="11421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51040" y="2331445"/>
            <a:ext cx="6604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6656" y="1662682"/>
            <a:ext cx="4131945" cy="8197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1310"/>
              </a:lnSpc>
              <a:spcBef>
                <a:spcPts val="90"/>
              </a:spcBef>
            </a:pPr>
            <a:r>
              <a:rPr sz="1100" spc="-145" dirty="0">
                <a:latin typeface="Calibri Light" panose="020F0302020204030204" pitchFamily="34" charset="0"/>
                <a:cs typeface="Calibri Light" panose="020F0302020204030204" pitchFamily="34" charset="0"/>
              </a:rPr>
              <a:t>Read</a:t>
            </a:r>
            <a:r>
              <a:rPr sz="11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mapping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marR="30480" indent="-137160">
              <a:lnSpc>
                <a:spcPts val="1200"/>
              </a:lnSpc>
              <a:spcBef>
                <a:spcPts val="25"/>
              </a:spcBef>
              <a:buClr>
                <a:srgbClr val="B31A1A"/>
              </a:buClr>
              <a:buSzPct val="60000"/>
              <a:buChar char="►"/>
              <a:tabLst>
                <a:tab pos="315595" algn="l"/>
              </a:tabLst>
            </a:pP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sz="10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splice-</a:t>
            </a:r>
            <a:r>
              <a:rPr sz="10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aware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alignment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tools!</a:t>
            </a:r>
            <a:r>
              <a:rPr sz="1000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e.g.</a:t>
            </a:r>
            <a:r>
              <a:rPr sz="1000" spc="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25" dirty="0">
                <a:latin typeface="Calibri Light" panose="020F0302020204030204" pitchFamily="34" charset="0"/>
                <a:cs typeface="Calibri Light" panose="020F0302020204030204" pitchFamily="34" charset="0"/>
              </a:rPr>
              <a:t>STAR</a:t>
            </a:r>
            <a:r>
              <a:rPr sz="1000" spc="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[Dobin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et al.,</a:t>
            </a:r>
            <a:r>
              <a:rPr sz="1000" spc="-5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1000" spc="-35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2013,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Dobin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and</a:t>
            </a:r>
            <a:r>
              <a:rPr sz="1000" spc="-5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1000" spc="-65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Gingeras,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1000" spc="-35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2016,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Ballouz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 et al.,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2018]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indent="-137795">
              <a:lnSpc>
                <a:spcPts val="1150"/>
              </a:lnSpc>
              <a:buClr>
                <a:srgbClr val="B31A1A"/>
              </a:buClr>
              <a:buSzPct val="60000"/>
              <a:buChar char="►"/>
              <a:tabLst>
                <a:tab pos="315595" algn="l"/>
              </a:tabLst>
            </a:pPr>
            <a:r>
              <a:rPr sz="10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using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reference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genome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reference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transcriptome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information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100">
              <a:lnSpc>
                <a:spcPct val="100000"/>
              </a:lnSpc>
              <a:spcBef>
                <a:spcPts val="55"/>
              </a:spcBef>
            </a:pPr>
            <a:r>
              <a:rPr sz="1100" spc="-120" dirty="0">
                <a:latin typeface="Calibri Light" panose="020F0302020204030204" pitchFamily="34" charset="0"/>
                <a:cs typeface="Calibri Light" panose="020F0302020204030204" pitchFamily="34" charset="0"/>
              </a:rPr>
              <a:t>Count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latin typeface="Calibri Light" panose="020F0302020204030204" pitchFamily="34" charset="0"/>
                <a:cs typeface="Calibri Light" panose="020F0302020204030204" pitchFamily="34" charset="0"/>
              </a:rPr>
              <a:t>reads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that</a:t>
            </a:r>
            <a:r>
              <a:rPr sz="11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overlap</a:t>
            </a:r>
            <a:r>
              <a:rPr sz="11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sz="11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annotated</a:t>
            </a:r>
            <a:r>
              <a:rPr sz="11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genes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090853" y="2481076"/>
            <a:ext cx="2426268" cy="630829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20" name="object 20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10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31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794" y="792"/>
            <a:ext cx="104521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Gene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expression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quantification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300" y="199895"/>
            <a:ext cx="24872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Quantification</a:t>
            </a:r>
            <a:r>
              <a:rPr spc="110" dirty="0"/>
              <a:t> </a:t>
            </a:r>
            <a:r>
              <a:rPr dirty="0"/>
              <a:t>of</a:t>
            </a:r>
            <a:r>
              <a:rPr spc="110" dirty="0"/>
              <a:t> </a:t>
            </a:r>
            <a:r>
              <a:rPr dirty="0"/>
              <a:t>gene</a:t>
            </a:r>
            <a:r>
              <a:rPr spc="114" dirty="0"/>
              <a:t> </a:t>
            </a:r>
            <a:r>
              <a:rPr spc="-10" dirty="0"/>
              <a:t>expression</a:t>
            </a:r>
          </a:p>
        </p:txBody>
      </p:sp>
      <p:sp>
        <p:nvSpPr>
          <p:cNvPr id="7" name="object 7"/>
          <p:cNvSpPr/>
          <p:nvPr/>
        </p:nvSpPr>
        <p:spPr>
          <a:xfrm>
            <a:off x="86854" y="648893"/>
            <a:ext cx="4434840" cy="198755"/>
          </a:xfrm>
          <a:custGeom>
            <a:avLst/>
            <a:gdLst/>
            <a:ahLst/>
            <a:cxnLst/>
            <a:rect l="l" t="t" r="r" b="b"/>
            <a:pathLst>
              <a:path w="4434840" h="198755">
                <a:moveTo>
                  <a:pt x="4383537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8363"/>
                </a:lnTo>
                <a:lnTo>
                  <a:pt x="4434338" y="198363"/>
                </a:lnTo>
                <a:lnTo>
                  <a:pt x="4434338" y="50800"/>
                </a:lnTo>
                <a:lnTo>
                  <a:pt x="4430329" y="31075"/>
                </a:lnTo>
                <a:lnTo>
                  <a:pt x="4419415" y="14922"/>
                </a:lnTo>
                <a:lnTo>
                  <a:pt x="4403262" y="4008"/>
                </a:lnTo>
                <a:lnTo>
                  <a:pt x="438353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1246" y="627885"/>
            <a:ext cx="181483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1.</a:t>
            </a:r>
            <a:r>
              <a:rPr sz="1200" spc="1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Aligning</a:t>
            </a:r>
            <a:r>
              <a:rPr sz="1200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reads</a:t>
            </a:r>
            <a:r>
              <a:rPr sz="1200" spc="8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using</a:t>
            </a:r>
            <a:r>
              <a:rPr sz="1200" spc="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125" dirty="0">
                <a:latin typeface="Calibri Light" panose="020F0302020204030204" pitchFamily="34" charset="0"/>
                <a:cs typeface="Calibri Light" panose="020F0302020204030204" pitchFamily="34" charset="0"/>
              </a:rPr>
              <a:t>STAR</a:t>
            </a:r>
            <a:endParaRPr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6854" y="834593"/>
            <a:ext cx="4434840" cy="2402205"/>
            <a:chOff x="86854" y="834593"/>
            <a:chExt cx="4434840" cy="2402205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55" y="834593"/>
              <a:ext cx="4434337" cy="5060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6854" y="878845"/>
              <a:ext cx="4434840" cy="2357755"/>
            </a:xfrm>
            <a:custGeom>
              <a:avLst/>
              <a:gdLst/>
              <a:ahLst/>
              <a:cxnLst/>
              <a:rect l="l" t="t" r="r" b="b"/>
              <a:pathLst>
                <a:path w="4434840" h="2357755">
                  <a:moveTo>
                    <a:pt x="4434338" y="0"/>
                  </a:moveTo>
                  <a:lnTo>
                    <a:pt x="0" y="0"/>
                  </a:lnTo>
                  <a:lnTo>
                    <a:pt x="0" y="2306555"/>
                  </a:lnTo>
                  <a:lnTo>
                    <a:pt x="4008" y="2326280"/>
                  </a:lnTo>
                  <a:lnTo>
                    <a:pt x="14922" y="2342433"/>
                  </a:lnTo>
                  <a:lnTo>
                    <a:pt x="31075" y="2353347"/>
                  </a:lnTo>
                  <a:lnTo>
                    <a:pt x="50800" y="2357355"/>
                  </a:lnTo>
                  <a:lnTo>
                    <a:pt x="4383537" y="2357355"/>
                  </a:lnTo>
                  <a:lnTo>
                    <a:pt x="4403262" y="2353347"/>
                  </a:lnTo>
                  <a:lnTo>
                    <a:pt x="4419415" y="2342433"/>
                  </a:lnTo>
                  <a:lnTo>
                    <a:pt x="4430329" y="2326280"/>
                  </a:lnTo>
                  <a:lnTo>
                    <a:pt x="4434338" y="2306555"/>
                  </a:lnTo>
                  <a:lnTo>
                    <a:pt x="4434338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9707" y="904189"/>
              <a:ext cx="4408805" cy="2091055"/>
            </a:xfrm>
            <a:custGeom>
              <a:avLst/>
              <a:gdLst/>
              <a:ahLst/>
              <a:cxnLst/>
              <a:rect l="l" t="t" r="r" b="b"/>
              <a:pathLst>
                <a:path w="4408805" h="2091055">
                  <a:moveTo>
                    <a:pt x="4408601" y="0"/>
                  </a:moveTo>
                  <a:lnTo>
                    <a:pt x="0" y="0"/>
                  </a:lnTo>
                  <a:lnTo>
                    <a:pt x="0" y="2090902"/>
                  </a:lnTo>
                  <a:lnTo>
                    <a:pt x="4408601" y="2090902"/>
                  </a:lnTo>
                  <a:lnTo>
                    <a:pt x="4408601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24955" y="897533"/>
            <a:ext cx="4275455" cy="232820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955"/>
              </a:lnSpc>
              <a:spcBef>
                <a:spcPts val="95"/>
              </a:spcBef>
            </a:pP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$</a:t>
            </a:r>
            <a:r>
              <a:rPr sz="800"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80" dirty="0">
                <a:latin typeface="Calibri Light" panose="020F0302020204030204" pitchFamily="34" charset="0"/>
                <a:cs typeface="Calibri Light" panose="020F0302020204030204" pitchFamily="34" charset="0"/>
              </a:rPr>
              <a:t>cat</a:t>
            </a:r>
            <a:r>
              <a:rPr sz="800"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align_Gierlinski.sh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ts val="944"/>
              </a:lnSpc>
            </a:pPr>
            <a:r>
              <a:rPr sz="800" i="1" spc="9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#!</a:t>
            </a:r>
            <a:r>
              <a:rPr sz="800" i="1" spc="21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7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/bin/bash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 marR="3244850">
              <a:lnSpc>
                <a:spcPts val="950"/>
              </a:lnSpc>
              <a:spcBef>
                <a:spcPts val="35"/>
              </a:spcBef>
            </a:pPr>
            <a:r>
              <a:rPr sz="8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#</a:t>
            </a:r>
            <a:r>
              <a:rPr sz="800" i="1" spc="2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Read</a:t>
            </a:r>
            <a:r>
              <a:rPr sz="800" i="1" spc="2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8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800" i="1" spc="2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-1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arguments</a:t>
            </a:r>
            <a:r>
              <a:rPr sz="800" i="1" spc="50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STAR_DIR=$1</a:t>
            </a:r>
            <a:r>
              <a:rPr sz="800" spc="5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FASTQ_DIR=$2</a:t>
            </a:r>
            <a:r>
              <a:rPr sz="800" spc="5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SAMPLE=$3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ts val="955"/>
              </a:lnSpc>
              <a:spcBef>
                <a:spcPts val="890"/>
              </a:spcBef>
            </a:pPr>
            <a:r>
              <a:rPr sz="8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#</a:t>
            </a:r>
            <a:r>
              <a:rPr sz="800" i="1" spc="22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6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Define</a:t>
            </a:r>
            <a:r>
              <a:rPr sz="800" i="1" spc="22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9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800" i="1" spc="22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16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list</a:t>
            </a:r>
            <a:r>
              <a:rPr sz="800" i="1" spc="22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12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800" i="1" spc="229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11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fastq</a:t>
            </a:r>
            <a:r>
              <a:rPr sz="800" i="1" spc="22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15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files</a:t>
            </a:r>
            <a:r>
              <a:rPr sz="800" i="1" spc="22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7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per</a:t>
            </a:r>
            <a:r>
              <a:rPr sz="800" i="1" spc="22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-1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sample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ts val="955"/>
              </a:lnSpc>
            </a:pP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FILES=</a:t>
            </a:r>
            <a:r>
              <a:rPr sz="800" b="1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'</a:t>
            </a:r>
            <a:r>
              <a:rPr sz="800" i="1" dirty="0">
                <a:solidFill>
                  <a:srgbClr val="4F990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'</a:t>
            </a:r>
            <a:r>
              <a:rPr sz="800" dirty="0">
                <a:solidFill>
                  <a:srgbClr val="4F990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ls</a:t>
            </a:r>
            <a:r>
              <a:rPr sz="800" i="1" dirty="0">
                <a:solidFill>
                  <a:srgbClr val="4F990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'</a:t>
            </a:r>
            <a:r>
              <a:rPr sz="800" i="1" spc="80" dirty="0">
                <a:solidFill>
                  <a:srgbClr val="4F9905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${FASTQ_DIR}/${SAMPLE}/*.fastq.gz</a:t>
            </a:r>
            <a:r>
              <a:rPr sz="800" spc="3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b="1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sz="800" b="1" spc="360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paste</a:t>
            </a:r>
            <a:r>
              <a:rPr sz="800" spc="3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s</a:t>
            </a:r>
            <a:r>
              <a:rPr sz="800" spc="36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sz="8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sz="800" spc="3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220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sz="800" spc="3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sz="800" b="1" spc="-50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'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ts val="955"/>
              </a:lnSpc>
              <a:spcBef>
                <a:spcPts val="935"/>
              </a:spcBef>
            </a:pPr>
            <a:r>
              <a:rPr sz="8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#</a:t>
            </a:r>
            <a:r>
              <a:rPr sz="800" i="1" spc="16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-1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Run</a:t>
            </a:r>
            <a:r>
              <a:rPr sz="800" i="1" spc="16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-2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STAR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ts val="944"/>
              </a:lnSpc>
            </a:pPr>
            <a:r>
              <a:rPr sz="8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STAR</a:t>
            </a:r>
            <a:r>
              <a:rPr sz="800" spc="2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--genomeDir</a:t>
            </a:r>
            <a:r>
              <a:rPr sz="800" spc="2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${STAR_DIR}/</a:t>
            </a:r>
            <a:r>
              <a:rPr sz="800" spc="2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--</a:t>
            </a:r>
            <a:r>
              <a:rPr sz="800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readFilesIn</a:t>
            </a:r>
            <a:r>
              <a:rPr sz="800" spc="2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$FILES</a:t>
            </a:r>
            <a:r>
              <a:rPr sz="800" spc="2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\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0014">
              <a:lnSpc>
                <a:spcPts val="944"/>
              </a:lnSpc>
            </a:pPr>
            <a:r>
              <a:rPr sz="800" spc="60" dirty="0">
                <a:latin typeface="Calibri Light" panose="020F0302020204030204" pitchFamily="34" charset="0"/>
                <a:cs typeface="Calibri Light" panose="020F0302020204030204" pitchFamily="34" charset="0"/>
              </a:rPr>
              <a:t>--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readFilesCommand</a:t>
            </a:r>
            <a:r>
              <a:rPr sz="800" spc="28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gunzip</a:t>
            </a:r>
            <a:r>
              <a:rPr sz="800" spc="28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95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sz="800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sz="800" spc="28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--outFileNamePrefix</a:t>
            </a:r>
            <a:r>
              <a:rPr sz="800" spc="28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${SAMPLE}_</a:t>
            </a:r>
            <a:r>
              <a:rPr sz="800" spc="285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sz="8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\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0014">
              <a:lnSpc>
                <a:spcPts val="944"/>
              </a:lnSpc>
            </a:pPr>
            <a:r>
              <a:rPr sz="800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--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outFilterMultimapNmax</a:t>
            </a:r>
            <a:r>
              <a:rPr sz="800" spc="3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sz="800" spc="3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\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0014">
              <a:lnSpc>
                <a:spcPts val="944"/>
              </a:lnSpc>
            </a:pP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--outSAMtype</a:t>
            </a:r>
            <a:r>
              <a:rPr sz="800" spc="2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75" dirty="0">
                <a:latin typeface="Calibri Light" panose="020F0302020204030204" pitchFamily="34" charset="0"/>
                <a:cs typeface="Calibri Light" panose="020F0302020204030204" pitchFamily="34" charset="0"/>
              </a:rPr>
              <a:t>BAM</a:t>
            </a:r>
            <a:r>
              <a:rPr sz="800" spc="2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SortedByCoordinate</a:t>
            </a:r>
            <a:r>
              <a:rPr sz="800" spc="2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\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0014">
              <a:lnSpc>
                <a:spcPts val="944"/>
              </a:lnSpc>
            </a:pP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--runThreadN</a:t>
            </a:r>
            <a:r>
              <a:rPr sz="800" spc="2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r>
            <a:r>
              <a:rPr sz="800" spc="2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--twopassMode</a:t>
            </a:r>
            <a:r>
              <a:rPr sz="800" spc="2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Basic</a:t>
            </a:r>
            <a:r>
              <a:rPr sz="800" spc="225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sz="8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\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0014">
              <a:lnSpc>
                <a:spcPts val="955"/>
              </a:lnSpc>
            </a:pPr>
            <a:r>
              <a:rPr sz="800" spc="70" dirty="0">
                <a:latin typeface="Calibri Light" panose="020F0302020204030204" pitchFamily="34" charset="0"/>
                <a:cs typeface="Calibri Light" panose="020F0302020204030204" pitchFamily="34" charset="0"/>
              </a:rPr>
              <a:t>--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alignIntronMin</a:t>
            </a:r>
            <a:r>
              <a:rPr sz="800" spc="190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sz="800" spc="190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sz="800" spc="95" dirty="0">
                <a:latin typeface="Calibri Light" panose="020F0302020204030204" pitchFamily="34" charset="0"/>
                <a:cs typeface="Calibri Light" panose="020F0302020204030204" pitchFamily="34" charset="0"/>
              </a:rPr>
              <a:t>--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alignIntronMax</a:t>
            </a:r>
            <a:r>
              <a:rPr sz="800" spc="195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sz="8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3000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885"/>
              </a:spcBef>
            </a:pP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You</a:t>
            </a:r>
            <a:r>
              <a:rPr sz="800" spc="18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can</a:t>
            </a:r>
            <a:r>
              <a:rPr sz="800" spc="18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see</a:t>
            </a:r>
            <a:r>
              <a:rPr sz="800" spc="18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800" spc="18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entire</a:t>
            </a:r>
            <a:r>
              <a:rPr sz="800" spc="18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script</a:t>
            </a:r>
            <a:r>
              <a:rPr sz="800" spc="18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here:</a:t>
            </a:r>
            <a:r>
              <a:rPr sz="800" spc="3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~frd2007/ANGSD_2019/alignment/align_Gierlinski.sh.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5" name="object 1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32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794" y="792"/>
            <a:ext cx="104521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Gene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expression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quantification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300" y="199895"/>
            <a:ext cx="2487295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Quantification</a:t>
            </a:r>
            <a:r>
              <a:rPr spc="110" dirty="0"/>
              <a:t> </a:t>
            </a:r>
            <a:r>
              <a:rPr dirty="0"/>
              <a:t>of</a:t>
            </a:r>
            <a:r>
              <a:rPr spc="110" dirty="0"/>
              <a:t> </a:t>
            </a:r>
            <a:r>
              <a:rPr dirty="0"/>
              <a:t>gene</a:t>
            </a:r>
            <a:r>
              <a:rPr spc="114" dirty="0"/>
              <a:t> </a:t>
            </a:r>
            <a:r>
              <a:rPr spc="-10" dirty="0"/>
              <a:t>expression</a:t>
            </a:r>
          </a:p>
        </p:txBody>
      </p:sp>
      <p:sp>
        <p:nvSpPr>
          <p:cNvPr id="7" name="object 7"/>
          <p:cNvSpPr/>
          <p:nvPr/>
        </p:nvSpPr>
        <p:spPr>
          <a:xfrm>
            <a:off x="86854" y="740028"/>
            <a:ext cx="4434840" cy="198755"/>
          </a:xfrm>
          <a:custGeom>
            <a:avLst/>
            <a:gdLst/>
            <a:ahLst/>
            <a:cxnLst/>
            <a:rect l="l" t="t" r="r" b="b"/>
            <a:pathLst>
              <a:path w="4434840" h="198755">
                <a:moveTo>
                  <a:pt x="4383537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8363"/>
                </a:lnTo>
                <a:lnTo>
                  <a:pt x="4434338" y="198363"/>
                </a:lnTo>
                <a:lnTo>
                  <a:pt x="4434338" y="50800"/>
                </a:lnTo>
                <a:lnTo>
                  <a:pt x="4430329" y="31075"/>
                </a:lnTo>
                <a:lnTo>
                  <a:pt x="4419415" y="14922"/>
                </a:lnTo>
                <a:lnTo>
                  <a:pt x="4403262" y="4008"/>
                </a:lnTo>
                <a:lnTo>
                  <a:pt x="438353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1246" y="719033"/>
            <a:ext cx="181483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1.</a:t>
            </a:r>
            <a:r>
              <a:rPr sz="1200" spc="1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Aligning</a:t>
            </a:r>
            <a:r>
              <a:rPr sz="1200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reads</a:t>
            </a:r>
            <a:r>
              <a:rPr sz="1200" spc="8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using</a:t>
            </a:r>
            <a:r>
              <a:rPr sz="1200" spc="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125" dirty="0">
                <a:latin typeface="Calibri Light" panose="020F0302020204030204" pitchFamily="34" charset="0"/>
                <a:cs typeface="Calibri Light" panose="020F0302020204030204" pitchFamily="34" charset="0"/>
              </a:rPr>
              <a:t>STAR</a:t>
            </a:r>
            <a:endParaRPr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6854" y="925741"/>
            <a:ext cx="4434840" cy="2174240"/>
            <a:chOff x="86854" y="925741"/>
            <a:chExt cx="4434840" cy="217424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55" y="925741"/>
              <a:ext cx="4434337" cy="5060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6854" y="970001"/>
              <a:ext cx="4434840" cy="2129790"/>
            </a:xfrm>
            <a:custGeom>
              <a:avLst/>
              <a:gdLst/>
              <a:ahLst/>
              <a:cxnLst/>
              <a:rect l="l" t="t" r="r" b="b"/>
              <a:pathLst>
                <a:path w="4434840" h="2129790">
                  <a:moveTo>
                    <a:pt x="4434338" y="0"/>
                  </a:moveTo>
                  <a:lnTo>
                    <a:pt x="0" y="0"/>
                  </a:lnTo>
                  <a:lnTo>
                    <a:pt x="0" y="2078697"/>
                  </a:lnTo>
                  <a:lnTo>
                    <a:pt x="4008" y="2098422"/>
                  </a:lnTo>
                  <a:lnTo>
                    <a:pt x="14922" y="2114575"/>
                  </a:lnTo>
                  <a:lnTo>
                    <a:pt x="31075" y="2125489"/>
                  </a:lnTo>
                  <a:lnTo>
                    <a:pt x="50800" y="2129497"/>
                  </a:lnTo>
                  <a:lnTo>
                    <a:pt x="4383537" y="2129497"/>
                  </a:lnTo>
                  <a:lnTo>
                    <a:pt x="4403262" y="2125489"/>
                  </a:lnTo>
                  <a:lnTo>
                    <a:pt x="4419415" y="2114575"/>
                  </a:lnTo>
                  <a:lnTo>
                    <a:pt x="4430329" y="2098422"/>
                  </a:lnTo>
                  <a:lnTo>
                    <a:pt x="4434338" y="2078697"/>
                  </a:lnTo>
                  <a:lnTo>
                    <a:pt x="4434338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99707" y="995337"/>
              <a:ext cx="4408805" cy="2059939"/>
            </a:xfrm>
            <a:custGeom>
              <a:avLst/>
              <a:gdLst/>
              <a:ahLst/>
              <a:cxnLst/>
              <a:rect l="l" t="t" r="r" b="b"/>
              <a:pathLst>
                <a:path w="4408805" h="2059939">
                  <a:moveTo>
                    <a:pt x="4408601" y="0"/>
                  </a:moveTo>
                  <a:lnTo>
                    <a:pt x="0" y="0"/>
                  </a:lnTo>
                  <a:lnTo>
                    <a:pt x="0" y="2059736"/>
                  </a:lnTo>
                  <a:lnTo>
                    <a:pt x="4408601" y="2059736"/>
                  </a:lnTo>
                  <a:lnTo>
                    <a:pt x="4408601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24955" y="980006"/>
            <a:ext cx="3949065" cy="20701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955"/>
              </a:lnSpc>
              <a:spcBef>
                <a:spcPts val="95"/>
              </a:spcBef>
            </a:pPr>
            <a:r>
              <a:rPr sz="8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#</a:t>
            </a:r>
            <a:r>
              <a:rPr sz="800" i="1" spc="19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Make</a:t>
            </a:r>
            <a:r>
              <a:rPr sz="800" i="1" spc="20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9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800" i="1" spc="19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11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script</a:t>
            </a:r>
            <a:r>
              <a:rPr sz="800" i="1" spc="20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8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executable: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ts val="955"/>
              </a:lnSpc>
            </a:pP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$</a:t>
            </a:r>
            <a:r>
              <a:rPr sz="800" spc="20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chmod</a:t>
            </a:r>
            <a:r>
              <a:rPr sz="800" spc="20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755</a:t>
            </a:r>
            <a:r>
              <a:rPr sz="800" spc="2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align_Gierlinski.sh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65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ts val="955"/>
              </a:lnSpc>
            </a:pPr>
            <a:r>
              <a:rPr sz="8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#</a:t>
            </a:r>
            <a:r>
              <a:rPr sz="800" i="1" spc="204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-1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Run</a:t>
            </a:r>
            <a:r>
              <a:rPr sz="800" i="1" spc="21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17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it</a:t>
            </a:r>
            <a:r>
              <a:rPr sz="800" i="1" spc="21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12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800" i="1" spc="21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14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</a:t>
            </a:r>
            <a:r>
              <a:rPr sz="800" i="1" spc="21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9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800" i="1" spc="21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samples</a:t>
            </a:r>
            <a:r>
              <a:rPr sz="800" i="1" spc="21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12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800" i="1" spc="21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11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interest: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ts val="944"/>
              </a:lnSpc>
            </a:pPr>
            <a:r>
              <a:rPr sz="800" b="1" spc="60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800" b="1" spc="120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10" dirty="0">
                <a:latin typeface="Calibri Light" panose="020F0302020204030204" pitchFamily="34" charset="0"/>
                <a:cs typeface="Calibri Light" panose="020F0302020204030204" pitchFamily="34" charset="0"/>
              </a:rPr>
              <a:t>SAMPLE</a:t>
            </a:r>
            <a:r>
              <a:rPr sz="800" spc="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70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800" spc="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WT_1</a:t>
            </a:r>
            <a:r>
              <a:rPr sz="800" spc="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WT_2</a:t>
            </a:r>
            <a:r>
              <a:rPr sz="800" spc="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WT_3</a:t>
            </a:r>
            <a:r>
              <a:rPr sz="800" spc="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WT_4</a:t>
            </a:r>
            <a:r>
              <a:rPr sz="800" spc="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WT_5</a:t>
            </a:r>
            <a:r>
              <a:rPr sz="800" spc="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SNF2_1</a:t>
            </a:r>
            <a:r>
              <a:rPr sz="800" spc="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SNF2_2</a:t>
            </a:r>
            <a:r>
              <a:rPr sz="800" spc="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SNF2_3</a:t>
            </a:r>
            <a:r>
              <a:rPr sz="800" spc="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SNF2_4</a:t>
            </a:r>
            <a:r>
              <a:rPr sz="800" spc="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SNF2_5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ts val="944"/>
              </a:lnSpc>
            </a:pPr>
            <a:r>
              <a:rPr sz="800" b="1" spc="-25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0014" marR="862965" indent="-107950">
              <a:lnSpc>
                <a:spcPts val="950"/>
              </a:lnSpc>
              <a:spcBef>
                <a:spcPts val="35"/>
              </a:spcBef>
            </a:pPr>
            <a:r>
              <a:rPr sz="800" spc="80" dirty="0">
                <a:latin typeface="Calibri Light" panose="020F0302020204030204" pitchFamily="34" charset="0"/>
                <a:cs typeface="Calibri Light" panose="020F0302020204030204" pitchFamily="34" charset="0"/>
              </a:rPr>
              <a:t>./align_Gierlinski.sh</a:t>
            </a:r>
            <a:r>
              <a:rPr sz="800" spc="180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refGenome_S_cerevisiae/STARindex/</a:t>
            </a:r>
            <a:r>
              <a:rPr sz="800" spc="185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sz="8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\</a:t>
            </a:r>
            <a:r>
              <a:rPr sz="800" spc="5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raw_reads_Gierlinski_yeast/</a:t>
            </a:r>
            <a:r>
              <a:rPr sz="800" spc="360" dirty="0">
                <a:latin typeface="Calibri Light" panose="020F0302020204030204" pitchFamily="34" charset="0"/>
                <a:cs typeface="Calibri Light" panose="020F0302020204030204" pitchFamily="34" charset="0"/>
              </a:rPr>
              <a:t>  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$SAMPLE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ts val="915"/>
              </a:lnSpc>
            </a:pPr>
            <a:r>
              <a:rPr sz="800" b="1" spc="-20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done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7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 marR="527050">
              <a:lnSpc>
                <a:spcPts val="950"/>
              </a:lnSpc>
              <a:spcBef>
                <a:spcPts val="5"/>
              </a:spcBef>
            </a:pPr>
            <a:r>
              <a:rPr sz="8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#</a:t>
            </a:r>
            <a:r>
              <a:rPr sz="800" i="1" spc="2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Should</a:t>
            </a:r>
            <a:r>
              <a:rPr sz="800" i="1" spc="2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have</a:t>
            </a:r>
            <a:r>
              <a:rPr sz="800" i="1" spc="254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added</a:t>
            </a:r>
            <a:r>
              <a:rPr sz="800" i="1" spc="2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9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800" i="1" spc="254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6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indexing</a:t>
            </a:r>
            <a:r>
              <a:rPr sz="800" i="1" spc="2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12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800" i="1" spc="254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9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800" i="1" spc="2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-16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BAM</a:t>
            </a:r>
            <a:r>
              <a:rPr sz="800" i="1" spc="254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15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files</a:t>
            </a:r>
            <a:r>
              <a:rPr sz="800" i="1" spc="2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10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800" i="1" spc="254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9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800" i="1" spc="2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114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script, </a:t>
            </a:r>
            <a:r>
              <a:rPr sz="8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#</a:t>
            </a:r>
            <a:r>
              <a:rPr sz="800" i="1" spc="21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now</a:t>
            </a:r>
            <a:r>
              <a:rPr sz="800" i="1" spc="21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1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</a:t>
            </a:r>
            <a:r>
              <a:rPr sz="800" i="1" spc="21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have</a:t>
            </a:r>
            <a:r>
              <a:rPr sz="800" i="1" spc="21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10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800" i="1" spc="21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</a:t>
            </a:r>
            <a:r>
              <a:rPr sz="800" i="1" spc="21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17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it</a:t>
            </a:r>
            <a:r>
              <a:rPr sz="800" i="1" spc="21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4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manually: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ts val="905"/>
              </a:lnSpc>
            </a:pP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$</a:t>
            </a:r>
            <a:r>
              <a:rPr sz="800" spc="2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spack</a:t>
            </a:r>
            <a:r>
              <a:rPr sz="800" spc="2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load</a:t>
            </a:r>
            <a:r>
              <a:rPr sz="800" spc="2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samtools@1.9%gcc@6.3.0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ts val="944"/>
              </a:lnSpc>
            </a:pP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$</a:t>
            </a:r>
            <a:r>
              <a:rPr sz="800" spc="2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b="1" spc="60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800" b="1" spc="229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185" dirty="0">
                <a:latin typeface="Calibri Light" panose="020F0302020204030204" pitchFamily="34" charset="0"/>
                <a:cs typeface="Calibri Light" panose="020F0302020204030204" pitchFamily="34" charset="0"/>
              </a:rPr>
              <a:t>i</a:t>
            </a:r>
            <a:r>
              <a:rPr sz="800" spc="2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70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800"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*bam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7329">
              <a:lnSpc>
                <a:spcPts val="944"/>
              </a:lnSpc>
            </a:pPr>
            <a:r>
              <a:rPr sz="800" b="1" spc="-25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42595">
              <a:lnSpc>
                <a:spcPts val="944"/>
              </a:lnSpc>
            </a:pP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samtools</a:t>
            </a:r>
            <a:r>
              <a:rPr sz="800" spc="38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index</a:t>
            </a:r>
            <a:r>
              <a:rPr sz="800" spc="3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$i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7329">
              <a:lnSpc>
                <a:spcPts val="955"/>
              </a:lnSpc>
            </a:pPr>
            <a:r>
              <a:rPr sz="800" b="1" spc="-20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done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5" name="object 1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33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794" y="792"/>
            <a:ext cx="104521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Gene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expression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quantification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Typical</a:t>
            </a:r>
            <a:r>
              <a:rPr spc="150" dirty="0"/>
              <a:t> </a:t>
            </a:r>
            <a:r>
              <a:rPr dirty="0"/>
              <a:t>biases</a:t>
            </a:r>
            <a:r>
              <a:rPr spc="150" dirty="0"/>
              <a:t> </a:t>
            </a:r>
            <a:r>
              <a:rPr dirty="0"/>
              <a:t>of</a:t>
            </a:r>
            <a:r>
              <a:rPr spc="155" dirty="0"/>
              <a:t> </a:t>
            </a:r>
            <a:r>
              <a:rPr dirty="0"/>
              <a:t>aligned</a:t>
            </a:r>
            <a:r>
              <a:rPr spc="150" dirty="0"/>
              <a:t> </a:t>
            </a:r>
            <a:r>
              <a:rPr dirty="0"/>
              <a:t>reads</a:t>
            </a:r>
            <a:r>
              <a:rPr spc="155" dirty="0"/>
              <a:t> </a:t>
            </a:r>
            <a:r>
              <a:rPr dirty="0"/>
              <a:t>of</a:t>
            </a:r>
            <a:r>
              <a:rPr spc="150" dirty="0"/>
              <a:t> </a:t>
            </a:r>
            <a:r>
              <a:rPr dirty="0"/>
              <a:t>RNA-seq</a:t>
            </a:r>
            <a:r>
              <a:rPr spc="155" dirty="0"/>
              <a:t> </a:t>
            </a:r>
            <a:r>
              <a:rPr spc="-10" dirty="0"/>
              <a:t>experiments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100" y="694397"/>
            <a:ext cx="65265" cy="652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83146" y="610945"/>
            <a:ext cx="1844039" cy="241521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 marR="30480" indent="5080">
              <a:lnSpc>
                <a:spcPct val="102600"/>
              </a:lnSpc>
              <a:spcBef>
                <a:spcPts val="55"/>
              </a:spcBef>
            </a:pP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lack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60" dirty="0">
                <a:latin typeface="Calibri Light" panose="020F0302020204030204" pitchFamily="34" charset="0"/>
                <a:cs typeface="Calibri Light" panose="020F0302020204030204" pitchFamily="34" charset="0"/>
              </a:rPr>
              <a:t>gene</a:t>
            </a:r>
            <a:r>
              <a:rPr sz="11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diversity: 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dominance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rRNAs,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tRNAs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(and/or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other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highly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abundant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transripts)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20040" indent="-137160">
              <a:lnSpc>
                <a:spcPts val="1175"/>
              </a:lnSpc>
              <a:buClr>
                <a:srgbClr val="B31A1A"/>
              </a:buClr>
              <a:buSzPct val="60000"/>
              <a:buChar char="►"/>
              <a:tabLst>
                <a:tab pos="320675" algn="l"/>
              </a:tabLst>
            </a:pPr>
            <a:r>
              <a:rPr sz="10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should</a:t>
            </a:r>
            <a:r>
              <a:rPr sz="10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be</a:t>
            </a:r>
            <a:r>
              <a:rPr sz="10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visible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FastQC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20040">
              <a:lnSpc>
                <a:spcPts val="1200"/>
              </a:lnSpc>
            </a:pPr>
            <a:r>
              <a:rPr sz="10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already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3180">
              <a:lnSpc>
                <a:spcPts val="1310"/>
              </a:lnSpc>
              <a:spcBef>
                <a:spcPts val="55"/>
              </a:spcBef>
            </a:pPr>
            <a:r>
              <a:rPr sz="1100" spc="-145" dirty="0">
                <a:latin typeface="Calibri Light" panose="020F0302020204030204" pitchFamily="34" charset="0"/>
                <a:cs typeface="Calibri Light" panose="020F0302020204030204" pitchFamily="34" charset="0"/>
              </a:rPr>
              <a:t>read</a:t>
            </a:r>
            <a:r>
              <a:rPr sz="11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distribution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20040" marR="370840" indent="-137160">
              <a:lnSpc>
                <a:spcPts val="1200"/>
              </a:lnSpc>
              <a:spcBef>
                <a:spcPts val="30"/>
              </a:spcBef>
              <a:buClr>
                <a:srgbClr val="B31A1A"/>
              </a:buClr>
              <a:buSzPct val="60000"/>
              <a:buChar char="►"/>
              <a:tabLst>
                <a:tab pos="320675" algn="l"/>
              </a:tabLst>
            </a:pP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high</a:t>
            </a:r>
            <a:r>
              <a:rPr sz="10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0" dirty="0">
                <a:latin typeface="Calibri Light" panose="020F0302020204030204" pitchFamily="34" charset="0"/>
                <a:cs typeface="Calibri Light" panose="020F0302020204030204" pitchFamily="34" charset="0"/>
              </a:rPr>
              <a:t>intron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coverage: </a:t>
            </a:r>
            <a:r>
              <a:rPr sz="10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incomplete</a:t>
            </a:r>
            <a:r>
              <a:rPr sz="10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poly(A) enrichment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20040" indent="-137160">
              <a:lnSpc>
                <a:spcPts val="1145"/>
              </a:lnSpc>
              <a:buClr>
                <a:srgbClr val="B31A1A"/>
              </a:buClr>
              <a:buSzPct val="60000"/>
              <a:buChar char="►"/>
              <a:tabLst>
                <a:tab pos="320675" algn="l"/>
              </a:tabLst>
            </a:pPr>
            <a:r>
              <a:rPr sz="10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many</a:t>
            </a:r>
            <a:r>
              <a:rPr sz="1000" spc="7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25" dirty="0">
                <a:latin typeface="Calibri Light" panose="020F0302020204030204" pitchFamily="34" charset="0"/>
                <a:cs typeface="Calibri Light" panose="020F0302020204030204" pitchFamily="34" charset="0"/>
              </a:rPr>
              <a:t>intergenic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reads: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20040">
              <a:lnSpc>
                <a:spcPts val="1200"/>
              </a:lnSpc>
            </a:pP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gDNA</a:t>
            </a:r>
            <a:r>
              <a:rPr sz="10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contamination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3180">
              <a:lnSpc>
                <a:spcPts val="1310"/>
              </a:lnSpc>
              <a:spcBef>
                <a:spcPts val="55"/>
              </a:spcBef>
            </a:pPr>
            <a:r>
              <a:rPr sz="1100" spc="-160" dirty="0">
                <a:latin typeface="Calibri Light" panose="020F0302020204030204" pitchFamily="34" charset="0"/>
                <a:cs typeface="Calibri Light" panose="020F0302020204030204" pitchFamily="34" charset="0"/>
              </a:rPr>
              <a:t>gene</a:t>
            </a:r>
            <a:r>
              <a:rPr sz="11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20" dirty="0">
                <a:latin typeface="Calibri Light" panose="020F0302020204030204" pitchFamily="34" charset="0"/>
                <a:cs typeface="Calibri Light" panose="020F0302020204030204" pitchFamily="34" charset="0"/>
              </a:rPr>
              <a:t>body</a:t>
            </a:r>
            <a:r>
              <a:rPr sz="11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coverage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5595" marR="128270" indent="-132715">
              <a:lnSpc>
                <a:spcPts val="1200"/>
              </a:lnSpc>
              <a:spcBef>
                <a:spcPts val="25"/>
              </a:spcBef>
              <a:buClr>
                <a:srgbClr val="B31A1A"/>
              </a:buClr>
              <a:buSzPct val="60000"/>
              <a:buFont typeface="Arial"/>
              <a:buChar char="►"/>
              <a:tabLst>
                <a:tab pos="320675" algn="l"/>
              </a:tabLst>
            </a:pP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3’</a:t>
            </a:r>
            <a:r>
              <a:rPr sz="10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80" dirty="0">
                <a:latin typeface="Calibri Light" panose="020F0302020204030204" pitchFamily="34" charset="0"/>
                <a:cs typeface="Calibri Light" panose="020F0302020204030204" pitchFamily="34" charset="0"/>
              </a:rPr>
              <a:t>bias:</a:t>
            </a:r>
            <a:r>
              <a:rPr sz="10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RNA</a:t>
            </a:r>
            <a:r>
              <a:rPr sz="10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 degradation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(and </a:t>
            </a:r>
            <a:r>
              <a:rPr sz="10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indicator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poly(A) enrichment)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2100" y="1686356"/>
            <a:ext cx="65265" cy="652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2100" y="2617584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38742" y="665974"/>
            <a:ext cx="1559702" cy="2583701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3" name="object 13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34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794" y="792"/>
            <a:ext cx="104521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Gene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expression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quantification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300" y="199895"/>
            <a:ext cx="1498600" cy="24447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14" dirty="0"/>
              <a:t>QC </a:t>
            </a:r>
            <a:r>
              <a:rPr dirty="0"/>
              <a:t>of</a:t>
            </a:r>
            <a:r>
              <a:rPr spc="114" dirty="0"/>
              <a:t> </a:t>
            </a:r>
            <a:r>
              <a:rPr dirty="0"/>
              <a:t>aligned</a:t>
            </a:r>
            <a:r>
              <a:rPr spc="114" dirty="0"/>
              <a:t> </a:t>
            </a:r>
            <a:r>
              <a:rPr spc="-10" dirty="0"/>
              <a:t>reads</a:t>
            </a: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0212" y="1113802"/>
            <a:ext cx="65265" cy="6526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76656" y="986711"/>
            <a:ext cx="3463290" cy="167576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8100">
              <a:lnSpc>
                <a:spcPts val="1639"/>
              </a:lnSpc>
              <a:spcBef>
                <a:spcPts val="135"/>
              </a:spcBef>
            </a:pPr>
            <a:r>
              <a:rPr sz="1400" spc="-17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</a:t>
            </a:r>
            <a:r>
              <a:rPr sz="1400" spc="8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-16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many</a:t>
            </a:r>
            <a:r>
              <a:rPr sz="1400" spc="7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-18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reads</a:t>
            </a:r>
            <a:r>
              <a:rPr sz="1400" spc="7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-2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aligned?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indent="-137795">
              <a:lnSpc>
                <a:spcPts val="1160"/>
              </a:lnSpc>
              <a:buClr>
                <a:srgbClr val="B31A1A"/>
              </a:buClr>
              <a:buSzPct val="60000"/>
              <a:buFont typeface="Arial"/>
              <a:buChar char="►"/>
              <a:tabLst>
                <a:tab pos="315595" algn="l"/>
              </a:tabLst>
            </a:pPr>
            <a:r>
              <a:rPr sz="1000" i="1" dirty="0">
                <a:latin typeface="Meiryo UI"/>
                <a:cs typeface="Meiryo UI"/>
              </a:rPr>
              <a:t>⇒</a:t>
            </a:r>
            <a:r>
              <a:rPr sz="1000" i="1" spc="-50" dirty="0">
                <a:latin typeface="Meiryo UI"/>
                <a:cs typeface="Meiryo UI"/>
              </a:rPr>
              <a:t> </a:t>
            </a:r>
            <a:r>
              <a:rPr sz="10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aligner</a:t>
            </a:r>
            <a:r>
              <a:rPr sz="10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output</a:t>
            </a:r>
            <a:r>
              <a:rPr sz="10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(e.g.,</a:t>
            </a:r>
            <a:r>
              <a:rPr sz="10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80" dirty="0">
                <a:latin typeface="Calibri Light" panose="020F0302020204030204" pitchFamily="34" charset="0"/>
                <a:cs typeface="Calibri Light" panose="020F0302020204030204" pitchFamily="34" charset="0"/>
              </a:rPr>
              <a:t>Log.final.out</a:t>
            </a:r>
            <a:r>
              <a:rPr sz="10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185" dirty="0">
                <a:latin typeface="Calibri Light" panose="020F0302020204030204" pitchFamily="34" charset="0"/>
                <a:cs typeface="Calibri Light" panose="020F0302020204030204" pitchFamily="34" charset="0"/>
              </a:rPr>
              <a:t>=</a:t>
            </a:r>
            <a:r>
              <a:rPr sz="10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0" dirty="0">
                <a:latin typeface="Calibri Light" panose="020F0302020204030204" pitchFamily="34" charset="0"/>
                <a:cs typeface="Calibri Light" panose="020F0302020204030204" pitchFamily="34" charset="0"/>
              </a:rPr>
              <a:t>STAR’s</a:t>
            </a:r>
            <a:r>
              <a:rPr sz="10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log</a:t>
            </a:r>
            <a:r>
              <a:rPr sz="10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file)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100">
              <a:lnSpc>
                <a:spcPts val="1639"/>
              </a:lnSpc>
              <a:spcBef>
                <a:spcPts val="190"/>
              </a:spcBef>
            </a:pPr>
            <a:r>
              <a:rPr sz="1400" spc="-17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</a:t>
            </a:r>
            <a:r>
              <a:rPr sz="1400" spc="5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-18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well</a:t>
            </a:r>
            <a:r>
              <a:rPr sz="1400" spc="5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-10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did</a:t>
            </a:r>
            <a:r>
              <a:rPr sz="1400" spc="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-10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400" spc="4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-18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reads</a:t>
            </a:r>
            <a:r>
              <a:rPr sz="1400" spc="5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align?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indent="-137795">
              <a:lnSpc>
                <a:spcPts val="1155"/>
              </a:lnSpc>
              <a:buClr>
                <a:srgbClr val="B31A1A"/>
              </a:buClr>
              <a:buSzPct val="60000"/>
              <a:buFont typeface="Arial"/>
              <a:buChar char="►"/>
              <a:tabLst>
                <a:tab pos="315595" algn="l"/>
              </a:tabLst>
            </a:pPr>
            <a:r>
              <a:rPr sz="1000" i="1" dirty="0">
                <a:latin typeface="Meiryo UI"/>
                <a:cs typeface="Meiryo UI"/>
              </a:rPr>
              <a:t>⇒</a:t>
            </a:r>
            <a:r>
              <a:rPr sz="1000" i="1" spc="35" dirty="0">
                <a:latin typeface="Meiryo UI"/>
                <a:cs typeface="Meiryo UI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samtools</a:t>
            </a:r>
            <a:r>
              <a:rPr sz="1000" spc="3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flagstat, </a:t>
            </a:r>
            <a:r>
              <a:rPr sz="1000" spc="-90" dirty="0">
                <a:latin typeface="Calibri Light" panose="020F0302020204030204" pitchFamily="34" charset="0"/>
                <a:cs typeface="Calibri Light" panose="020F0302020204030204" pitchFamily="34" charset="0"/>
              </a:rPr>
              <a:t>RSeQC’s</a:t>
            </a:r>
            <a:r>
              <a:rPr sz="1000" spc="10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bam_stat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indent="-137795">
              <a:lnSpc>
                <a:spcPts val="1200"/>
              </a:lnSpc>
              <a:buClr>
                <a:srgbClr val="B31A1A"/>
              </a:buClr>
              <a:buSzPct val="60000"/>
              <a:buChar char="►"/>
              <a:tabLst>
                <a:tab pos="315595" algn="l"/>
              </a:tabLst>
            </a:pPr>
            <a:r>
              <a:rPr sz="10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these</a:t>
            </a:r>
            <a:r>
              <a:rPr sz="10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provide</a:t>
            </a:r>
            <a:r>
              <a:rPr sz="10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summaries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0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 </a:t>
            </a:r>
            <a:r>
              <a:rPr sz="1000" spc="-160" dirty="0">
                <a:latin typeface="Calibri Light" panose="020F0302020204030204" pitchFamily="34" charset="0"/>
                <a:cs typeface="Calibri Light" panose="020F0302020204030204" pitchFamily="34" charset="0"/>
              </a:rPr>
              <a:t>FLAG</a:t>
            </a:r>
            <a:r>
              <a:rPr sz="1000" spc="8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field</a:t>
            </a:r>
            <a:r>
              <a:rPr sz="10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values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100">
              <a:lnSpc>
                <a:spcPts val="1639"/>
              </a:lnSpc>
              <a:spcBef>
                <a:spcPts val="195"/>
              </a:spcBef>
            </a:pPr>
            <a:r>
              <a:rPr sz="1400" spc="-2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Did</a:t>
            </a:r>
            <a:r>
              <a:rPr sz="14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-26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</a:t>
            </a:r>
            <a:r>
              <a:rPr sz="1400" spc="5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-15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capture</a:t>
            </a:r>
            <a:r>
              <a:rPr sz="1400" spc="4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-15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mostly</a:t>
            </a:r>
            <a:r>
              <a:rPr sz="1400" spc="3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-17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exonic</a:t>
            </a:r>
            <a:r>
              <a:rPr sz="1400" spc="5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-2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RNA?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indent="-137795">
              <a:lnSpc>
                <a:spcPts val="1160"/>
              </a:lnSpc>
              <a:buClr>
                <a:srgbClr val="B31A1A"/>
              </a:buClr>
              <a:buSzPct val="60000"/>
              <a:buFont typeface="Arial"/>
              <a:buChar char="►"/>
              <a:tabLst>
                <a:tab pos="315595" algn="l"/>
              </a:tabLst>
            </a:pPr>
            <a:r>
              <a:rPr sz="1000" i="1" dirty="0">
                <a:latin typeface="Meiryo UI"/>
                <a:cs typeface="Meiryo UI"/>
              </a:rPr>
              <a:t>⇒</a:t>
            </a:r>
            <a:r>
              <a:rPr sz="1000" i="1" spc="-15" dirty="0">
                <a:latin typeface="Meiryo UI"/>
                <a:cs typeface="Meiryo UI"/>
              </a:rPr>
              <a:t> </a:t>
            </a:r>
            <a:r>
              <a:rPr sz="1000" spc="-90" dirty="0">
                <a:latin typeface="Calibri Light" panose="020F0302020204030204" pitchFamily="34" charset="0"/>
                <a:cs typeface="Calibri Light" panose="020F0302020204030204" pitchFamily="34" charset="0"/>
              </a:rPr>
              <a:t>RSeQC’s</a:t>
            </a:r>
            <a:r>
              <a:rPr sz="10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60" dirty="0">
                <a:latin typeface="Calibri Light" panose="020F0302020204030204" pitchFamily="34" charset="0"/>
                <a:cs typeface="Calibri Light" panose="020F0302020204030204" pitchFamily="34" charset="0"/>
              </a:rPr>
              <a:t>read_distribution.py,</a:t>
            </a:r>
            <a:r>
              <a:rPr sz="10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QoRTS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100">
              <a:lnSpc>
                <a:spcPts val="1639"/>
              </a:lnSpc>
              <a:spcBef>
                <a:spcPts val="195"/>
              </a:spcBef>
            </a:pPr>
            <a:r>
              <a:rPr sz="14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</a:t>
            </a:r>
            <a:r>
              <a:rPr sz="1400" spc="8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-26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</a:t>
            </a:r>
            <a:r>
              <a:rPr sz="1400" spc="8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-22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see</a:t>
            </a:r>
            <a:r>
              <a:rPr sz="1400" spc="8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-19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1400" spc="7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-16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pronounced</a:t>
            </a:r>
            <a:r>
              <a:rPr sz="1400" spc="8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3’/5’</a:t>
            </a:r>
            <a:r>
              <a:rPr sz="1400" spc="8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-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bias?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indent="-137795">
              <a:lnSpc>
                <a:spcPts val="1160"/>
              </a:lnSpc>
              <a:buClr>
                <a:srgbClr val="B31A1A"/>
              </a:buClr>
              <a:buSzPct val="60000"/>
              <a:buFont typeface="Arial"/>
              <a:buChar char="►"/>
              <a:tabLst>
                <a:tab pos="315595" algn="l"/>
              </a:tabLst>
            </a:pPr>
            <a:r>
              <a:rPr sz="1000" i="1" dirty="0">
                <a:latin typeface="Meiryo UI"/>
                <a:cs typeface="Meiryo UI"/>
              </a:rPr>
              <a:t>⇒</a:t>
            </a:r>
            <a:r>
              <a:rPr sz="1000" i="1" spc="15" dirty="0">
                <a:latin typeface="Meiryo UI"/>
                <a:cs typeface="Meiryo UI"/>
              </a:rPr>
              <a:t> </a:t>
            </a:r>
            <a:r>
              <a:rPr sz="1000" spc="-90" dirty="0">
                <a:latin typeface="Calibri Light" panose="020F0302020204030204" pitchFamily="34" charset="0"/>
                <a:cs typeface="Calibri Light" panose="020F0302020204030204" pitchFamily="34" charset="0"/>
              </a:rPr>
              <a:t>RSeQC’s</a:t>
            </a:r>
            <a:r>
              <a:rPr sz="1000" spc="8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geneBody_coverage.py,</a:t>
            </a:r>
            <a:r>
              <a:rPr sz="1000" spc="8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QoRTS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0212" y="1493380"/>
            <a:ext cx="65265" cy="652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0212" y="2024786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80212" y="2404364"/>
            <a:ext cx="65265" cy="65265"/>
          </a:xfrm>
          <a:prstGeom prst="rect">
            <a:avLst/>
          </a:prstGeom>
        </p:spPr>
      </p:pic>
      <p:grpSp>
        <p:nvGrpSpPr>
          <p:cNvPr id="12" name="object 12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3" name="object 13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35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794" y="792"/>
            <a:ext cx="104521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Gene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expression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quantification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300" y="199895"/>
            <a:ext cx="429768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45" dirty="0"/>
              <a:t>RSeQC</a:t>
            </a:r>
            <a:r>
              <a:rPr spc="65" dirty="0"/>
              <a:t> </a:t>
            </a:r>
            <a:r>
              <a:rPr spc="-10" dirty="0"/>
              <a:t>package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9707" y="622490"/>
            <a:ext cx="4408805" cy="557460"/>
          </a:xfrm>
          <a:prstGeom prst="rect">
            <a:avLst/>
          </a:prstGeom>
          <a:solidFill>
            <a:srgbClr val="F8F8F8"/>
          </a:solidFill>
        </p:spPr>
        <p:txBody>
          <a:bodyPr vert="horz" wrap="square" lIns="0" tIns="635" rIns="0" bIns="0" rtlCol="0">
            <a:spAutoFit/>
          </a:bodyPr>
          <a:lstStyle/>
          <a:p>
            <a:pPr marL="37465" marR="2688590">
              <a:lnSpc>
                <a:spcPct val="101499"/>
              </a:lnSpc>
              <a:spcBef>
                <a:spcPts val="5"/>
              </a:spcBef>
            </a:pP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$</a:t>
            </a:r>
            <a:r>
              <a:rPr sz="900" spc="26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spack</a:t>
            </a:r>
            <a:r>
              <a:rPr sz="900" spc="27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60" dirty="0">
                <a:latin typeface="Calibri Light" panose="020F0302020204030204" pitchFamily="34" charset="0"/>
                <a:cs typeface="Calibri Light" panose="020F0302020204030204" pitchFamily="34" charset="0"/>
              </a:rPr>
              <a:t>find</a:t>
            </a:r>
            <a:r>
              <a:rPr sz="900" spc="27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b="1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sz="900" b="1" spc="270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grep</a:t>
            </a:r>
            <a:r>
              <a:rPr sz="900" spc="27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200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sz="900" spc="175" dirty="0">
                <a:latin typeface="Calibri Light" panose="020F0302020204030204" pitchFamily="34" charset="0"/>
                <a:cs typeface="Calibri Light" panose="020F0302020204030204" pitchFamily="34" charset="0"/>
              </a:rPr>
              <a:t>i</a:t>
            </a:r>
            <a:r>
              <a:rPr sz="900" spc="27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rseqc </a:t>
            </a:r>
            <a:r>
              <a:rPr sz="900" spc="55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py-</a:t>
            </a:r>
            <a:r>
              <a:rPr sz="9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rseqc@2.6.4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7465">
              <a:lnSpc>
                <a:spcPct val="100000"/>
              </a:lnSpc>
              <a:spcBef>
                <a:spcPts val="15"/>
              </a:spcBef>
            </a:pPr>
            <a:r>
              <a:rPr sz="9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#</a:t>
            </a:r>
            <a:r>
              <a:rPr sz="900" i="1" spc="26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8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note</a:t>
            </a:r>
            <a:r>
              <a:rPr sz="900" i="1" spc="26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10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900" i="1" spc="26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13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sz="900" i="1" spc="1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sz="900" i="1" spc="26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114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900" i="1" spc="26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9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load</a:t>
            </a:r>
            <a:r>
              <a:rPr sz="900" i="1" spc="26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16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</a:t>
            </a:r>
            <a:r>
              <a:rPr sz="900" i="1" spc="26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7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dependencies</a:t>
            </a:r>
            <a:r>
              <a:rPr sz="900" i="1" spc="26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13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900" i="1" spc="26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13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this</a:t>
            </a:r>
            <a:r>
              <a:rPr sz="900" i="1" spc="26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6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python-based</a:t>
            </a:r>
            <a:r>
              <a:rPr sz="900" i="1" spc="26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11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tool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7465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$</a:t>
            </a:r>
            <a:r>
              <a:rPr sz="900" spc="2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spack</a:t>
            </a:r>
            <a:r>
              <a:rPr sz="900" spc="3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load</a:t>
            </a:r>
            <a:r>
              <a:rPr sz="900" spc="3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sz="900"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sz="900" spc="30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55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py-</a:t>
            </a:r>
            <a:r>
              <a:rPr sz="9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rseqc@2.6.4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137655" y="1288900"/>
            <a:ext cx="4333240" cy="1917700"/>
            <a:chOff x="137655" y="1288900"/>
            <a:chExt cx="4333240" cy="1917700"/>
          </a:xfrm>
        </p:grpSpPr>
        <p:sp>
          <p:nvSpPr>
            <p:cNvPr id="9" name="object 9"/>
            <p:cNvSpPr/>
            <p:nvPr/>
          </p:nvSpPr>
          <p:spPr>
            <a:xfrm>
              <a:off x="137655" y="1288900"/>
              <a:ext cx="4333240" cy="1917700"/>
            </a:xfrm>
            <a:custGeom>
              <a:avLst/>
              <a:gdLst/>
              <a:ahLst/>
              <a:cxnLst/>
              <a:rect l="l" t="t" r="r" b="b"/>
              <a:pathLst>
                <a:path w="4333240" h="1917700">
                  <a:moveTo>
                    <a:pt x="4278736" y="0"/>
                  </a:move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0"/>
                  </a:lnTo>
                  <a:lnTo>
                    <a:pt x="0" y="54000"/>
                  </a:lnTo>
                  <a:lnTo>
                    <a:pt x="0" y="1863214"/>
                  </a:lnTo>
                  <a:lnTo>
                    <a:pt x="4243" y="1884233"/>
                  </a:lnTo>
                  <a:lnTo>
                    <a:pt x="15816" y="1901398"/>
                  </a:lnTo>
                  <a:lnTo>
                    <a:pt x="32980" y="1912970"/>
                  </a:lnTo>
                  <a:lnTo>
                    <a:pt x="54000" y="1917214"/>
                  </a:lnTo>
                  <a:lnTo>
                    <a:pt x="4278736" y="1917214"/>
                  </a:lnTo>
                  <a:lnTo>
                    <a:pt x="4299756" y="1912970"/>
                  </a:lnTo>
                  <a:lnTo>
                    <a:pt x="4316920" y="1901398"/>
                  </a:lnTo>
                  <a:lnTo>
                    <a:pt x="4328493" y="1884233"/>
                  </a:lnTo>
                  <a:lnTo>
                    <a:pt x="4332736" y="1863214"/>
                  </a:lnTo>
                  <a:lnTo>
                    <a:pt x="4332736" y="54000"/>
                  </a:lnTo>
                  <a:lnTo>
                    <a:pt x="4328493" y="32980"/>
                  </a:lnTo>
                  <a:lnTo>
                    <a:pt x="4316920" y="15816"/>
                  </a:lnTo>
                  <a:lnTo>
                    <a:pt x="4299756" y="4243"/>
                  </a:lnTo>
                  <a:lnTo>
                    <a:pt x="4278736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5655" y="1306900"/>
              <a:ext cx="4297045" cy="1881505"/>
            </a:xfrm>
            <a:custGeom>
              <a:avLst/>
              <a:gdLst/>
              <a:ahLst/>
              <a:cxnLst/>
              <a:rect l="l" t="t" r="r" b="b"/>
              <a:pathLst>
                <a:path w="4297045" h="1881505">
                  <a:moveTo>
                    <a:pt x="4260736" y="0"/>
                  </a:moveTo>
                  <a:lnTo>
                    <a:pt x="36000" y="0"/>
                  </a:lnTo>
                  <a:lnTo>
                    <a:pt x="21987" y="2829"/>
                  </a:lnTo>
                  <a:lnTo>
                    <a:pt x="10544" y="10544"/>
                  </a:lnTo>
                  <a:lnTo>
                    <a:pt x="2829" y="21987"/>
                  </a:lnTo>
                  <a:lnTo>
                    <a:pt x="0" y="36000"/>
                  </a:lnTo>
                  <a:lnTo>
                    <a:pt x="0" y="1845214"/>
                  </a:lnTo>
                  <a:lnTo>
                    <a:pt x="2829" y="1859227"/>
                  </a:lnTo>
                  <a:lnTo>
                    <a:pt x="10544" y="1870670"/>
                  </a:lnTo>
                  <a:lnTo>
                    <a:pt x="21987" y="1878385"/>
                  </a:lnTo>
                  <a:lnTo>
                    <a:pt x="36000" y="1881214"/>
                  </a:lnTo>
                  <a:lnTo>
                    <a:pt x="4260736" y="1881214"/>
                  </a:lnTo>
                  <a:lnTo>
                    <a:pt x="4274749" y="1878385"/>
                  </a:lnTo>
                  <a:lnTo>
                    <a:pt x="4286192" y="1870670"/>
                  </a:lnTo>
                  <a:lnTo>
                    <a:pt x="4293907" y="1859227"/>
                  </a:lnTo>
                  <a:lnTo>
                    <a:pt x="4296736" y="1845214"/>
                  </a:lnTo>
                  <a:lnTo>
                    <a:pt x="4296736" y="36000"/>
                  </a:lnTo>
                  <a:lnTo>
                    <a:pt x="4293907" y="21987"/>
                  </a:lnTo>
                  <a:lnTo>
                    <a:pt x="4286192" y="10544"/>
                  </a:lnTo>
                  <a:lnTo>
                    <a:pt x="4274749" y="2829"/>
                  </a:lnTo>
                  <a:lnTo>
                    <a:pt x="426073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205" y="1449171"/>
              <a:ext cx="65265" cy="6526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205" y="1621244"/>
              <a:ext cx="65265" cy="652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8205" y="1773072"/>
              <a:ext cx="65265" cy="65265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8205" y="2228558"/>
              <a:ext cx="65265" cy="6526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8205" y="2835884"/>
              <a:ext cx="65265" cy="6526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574649" y="1365718"/>
            <a:ext cx="3723640" cy="172783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38100" marR="1090295">
              <a:lnSpc>
                <a:spcPct val="102600"/>
              </a:lnSpc>
              <a:spcBef>
                <a:spcPts val="55"/>
              </a:spcBef>
            </a:pP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publication:</a:t>
            </a:r>
            <a:r>
              <a:rPr sz="1100" spc="8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Wang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et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al.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[2012]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documentation:</a:t>
            </a:r>
            <a:r>
              <a:rPr sz="1100" spc="11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10"/>
              </a:rPr>
              <a:t>http://rseqc.sourceforge.net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100">
              <a:lnSpc>
                <a:spcPts val="1185"/>
              </a:lnSpc>
            </a:pPr>
            <a:r>
              <a:rPr sz="1100" spc="-130" dirty="0">
                <a:latin typeface="Calibri Light" panose="020F0302020204030204" pitchFamily="34" charset="0"/>
                <a:cs typeface="Calibri Light" panose="020F0302020204030204" pitchFamily="34" charset="0"/>
              </a:rPr>
              <a:t>see</a:t>
            </a:r>
            <a:r>
              <a:rPr sz="11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Table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11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latin typeface="Calibri Light" panose="020F0302020204030204" pitchFamily="34" charset="0"/>
                <a:cs typeface="Calibri Light" panose="020F0302020204030204" pitchFamily="34" charset="0"/>
                <a:hlinkClick r:id="rId11"/>
              </a:rPr>
              <a:t>RNA-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11"/>
              </a:rPr>
              <a:t>seq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  <a:hlinkClick r:id="rId11"/>
              </a:rPr>
              <a:t> 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  <a:hlinkClick r:id="rId11"/>
              </a:rPr>
              <a:t>workshop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list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its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scripts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indent="-137795">
              <a:lnSpc>
                <a:spcPts val="1185"/>
              </a:lnSpc>
              <a:buClr>
                <a:srgbClr val="B31A1A"/>
              </a:buClr>
              <a:buSzPct val="60000"/>
              <a:buChar char="►"/>
              <a:tabLst>
                <a:tab pos="315595" algn="l"/>
              </a:tabLst>
            </a:pP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0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80" dirty="0">
                <a:latin typeface="Calibri Light" panose="020F0302020204030204" pitchFamily="34" charset="0"/>
                <a:cs typeface="Calibri Light" panose="020F0302020204030204" pitchFamily="34" charset="0"/>
              </a:rPr>
              <a:t>ones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80" dirty="0">
                <a:latin typeface="Calibri Light" panose="020F0302020204030204" pitchFamily="34" charset="0"/>
                <a:cs typeface="Calibri Light" panose="020F0302020204030204" pitchFamily="34" charset="0"/>
              </a:rPr>
              <a:t>we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90" dirty="0">
                <a:latin typeface="Calibri Light" panose="020F0302020204030204" pitchFamily="34" charset="0"/>
                <a:cs typeface="Calibri Light" panose="020F0302020204030204" pitchFamily="34" charset="0"/>
              </a:rPr>
              <a:t>use</a:t>
            </a:r>
            <a:r>
              <a:rPr sz="10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most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often </a:t>
            </a:r>
            <a:r>
              <a:rPr sz="10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read_distribution</a:t>
            </a:r>
            <a:r>
              <a:rPr sz="10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>
              <a:lnSpc>
                <a:spcPts val="1145"/>
              </a:lnSpc>
            </a:pP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geneBody_coverage.py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100">
              <a:lnSpc>
                <a:spcPts val="1255"/>
              </a:lnSpc>
            </a:pP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commands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not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well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standardized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marR="30480" indent="-137160">
              <a:lnSpc>
                <a:spcPts val="1200"/>
              </a:lnSpc>
              <a:spcBef>
                <a:spcPts val="30"/>
              </a:spcBef>
              <a:buClr>
                <a:srgbClr val="B31A1A"/>
              </a:buClr>
              <a:buSzPct val="60000"/>
              <a:buChar char="►"/>
              <a:tabLst>
                <a:tab pos="315595" algn="l"/>
              </a:tabLst>
            </a:pP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e.g.</a:t>
            </a:r>
            <a:r>
              <a:rPr sz="1000" spc="8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sometimes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 the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results</a:t>
            </a:r>
            <a:r>
              <a:rPr sz="10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just</a:t>
            </a:r>
            <a:r>
              <a:rPr sz="10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printed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to the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screen, </a:t>
            </a:r>
            <a:r>
              <a:rPr sz="10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sometimes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it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generates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result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file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silently,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sometimes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you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need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10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define</a:t>
            </a:r>
            <a:r>
              <a:rPr sz="10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10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file</a:t>
            </a:r>
            <a:r>
              <a:rPr sz="10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name</a:t>
            </a:r>
            <a:r>
              <a:rPr sz="10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via </a:t>
            </a:r>
            <a:r>
              <a:rPr sz="1000" spc="60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sz="10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100">
              <a:lnSpc>
                <a:spcPts val="1155"/>
              </a:lnSpc>
            </a:pP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result files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not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well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standardized,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either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indent="-137795">
              <a:lnSpc>
                <a:spcPts val="1190"/>
              </a:lnSpc>
              <a:buClr>
                <a:srgbClr val="B31A1A"/>
              </a:buClr>
              <a:buSzPct val="60000"/>
              <a:buChar char="►"/>
              <a:tabLst>
                <a:tab pos="315595" algn="l"/>
              </a:tabLst>
            </a:pP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from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text</a:t>
            </a:r>
            <a:r>
              <a:rPr sz="10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output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scripts</a:t>
            </a:r>
            <a:r>
              <a:rPr sz="10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PDF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documents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8" name="object 18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22" name="object 22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3" name="object 23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36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794" y="792"/>
            <a:ext cx="104521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Gene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expression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quantification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300" y="199895"/>
            <a:ext cx="429768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10" dirty="0"/>
              <a:t>RSeQC:</a:t>
            </a:r>
            <a:r>
              <a:rPr spc="125" dirty="0"/>
              <a:t> </a:t>
            </a:r>
            <a:r>
              <a:rPr dirty="0"/>
              <a:t>Read</a:t>
            </a:r>
            <a:r>
              <a:rPr spc="125" dirty="0"/>
              <a:t> </a:t>
            </a:r>
            <a:r>
              <a:rPr spc="-10" dirty="0"/>
              <a:t>distribution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37655" y="590707"/>
            <a:ext cx="4333240" cy="389255"/>
            <a:chOff x="137655" y="590707"/>
            <a:chExt cx="4333240" cy="389255"/>
          </a:xfrm>
        </p:grpSpPr>
        <p:sp>
          <p:nvSpPr>
            <p:cNvPr id="8" name="object 8"/>
            <p:cNvSpPr/>
            <p:nvPr/>
          </p:nvSpPr>
          <p:spPr>
            <a:xfrm>
              <a:off x="137655" y="590707"/>
              <a:ext cx="4333240" cy="389255"/>
            </a:xfrm>
            <a:custGeom>
              <a:avLst/>
              <a:gdLst/>
              <a:ahLst/>
              <a:cxnLst/>
              <a:rect l="l" t="t" r="r" b="b"/>
              <a:pathLst>
                <a:path w="4333240" h="389255">
                  <a:moveTo>
                    <a:pt x="4278736" y="0"/>
                  </a:move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0"/>
                  </a:lnTo>
                  <a:lnTo>
                    <a:pt x="0" y="54000"/>
                  </a:lnTo>
                  <a:lnTo>
                    <a:pt x="0" y="334678"/>
                  </a:lnTo>
                  <a:lnTo>
                    <a:pt x="4243" y="355697"/>
                  </a:lnTo>
                  <a:lnTo>
                    <a:pt x="15816" y="372862"/>
                  </a:lnTo>
                  <a:lnTo>
                    <a:pt x="32980" y="384434"/>
                  </a:lnTo>
                  <a:lnTo>
                    <a:pt x="54000" y="388678"/>
                  </a:lnTo>
                  <a:lnTo>
                    <a:pt x="4278736" y="388678"/>
                  </a:lnTo>
                  <a:lnTo>
                    <a:pt x="4299756" y="384434"/>
                  </a:lnTo>
                  <a:lnTo>
                    <a:pt x="4316920" y="372862"/>
                  </a:lnTo>
                  <a:lnTo>
                    <a:pt x="4328493" y="355697"/>
                  </a:lnTo>
                  <a:lnTo>
                    <a:pt x="4332736" y="334678"/>
                  </a:lnTo>
                  <a:lnTo>
                    <a:pt x="4332736" y="54000"/>
                  </a:lnTo>
                  <a:lnTo>
                    <a:pt x="4328493" y="32980"/>
                  </a:lnTo>
                  <a:lnTo>
                    <a:pt x="4316920" y="15816"/>
                  </a:lnTo>
                  <a:lnTo>
                    <a:pt x="4299756" y="4243"/>
                  </a:lnTo>
                  <a:lnTo>
                    <a:pt x="4278736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5655" y="608707"/>
              <a:ext cx="4297045" cy="353060"/>
            </a:xfrm>
            <a:custGeom>
              <a:avLst/>
              <a:gdLst/>
              <a:ahLst/>
              <a:cxnLst/>
              <a:rect l="l" t="t" r="r" b="b"/>
              <a:pathLst>
                <a:path w="4297045" h="353059">
                  <a:moveTo>
                    <a:pt x="4260736" y="0"/>
                  </a:moveTo>
                  <a:lnTo>
                    <a:pt x="36000" y="0"/>
                  </a:lnTo>
                  <a:lnTo>
                    <a:pt x="21987" y="2829"/>
                  </a:lnTo>
                  <a:lnTo>
                    <a:pt x="10544" y="10544"/>
                  </a:lnTo>
                  <a:lnTo>
                    <a:pt x="2829" y="21987"/>
                  </a:lnTo>
                  <a:lnTo>
                    <a:pt x="0" y="36000"/>
                  </a:lnTo>
                  <a:lnTo>
                    <a:pt x="0" y="316678"/>
                  </a:lnTo>
                  <a:lnTo>
                    <a:pt x="2829" y="330691"/>
                  </a:lnTo>
                  <a:lnTo>
                    <a:pt x="10544" y="342134"/>
                  </a:lnTo>
                  <a:lnTo>
                    <a:pt x="21987" y="349849"/>
                  </a:lnTo>
                  <a:lnTo>
                    <a:pt x="36000" y="352678"/>
                  </a:lnTo>
                  <a:lnTo>
                    <a:pt x="4260736" y="352678"/>
                  </a:lnTo>
                  <a:lnTo>
                    <a:pt x="4274749" y="349849"/>
                  </a:lnTo>
                  <a:lnTo>
                    <a:pt x="4286192" y="342134"/>
                  </a:lnTo>
                  <a:lnTo>
                    <a:pt x="4293907" y="330691"/>
                  </a:lnTo>
                  <a:lnTo>
                    <a:pt x="4296736" y="316678"/>
                  </a:lnTo>
                  <a:lnTo>
                    <a:pt x="4296736" y="36000"/>
                  </a:lnTo>
                  <a:lnTo>
                    <a:pt x="4293907" y="21987"/>
                  </a:lnTo>
                  <a:lnTo>
                    <a:pt x="4286192" y="10544"/>
                  </a:lnTo>
                  <a:lnTo>
                    <a:pt x="4274749" y="2829"/>
                  </a:lnTo>
                  <a:lnTo>
                    <a:pt x="426073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/>
          <p:nvPr/>
        </p:nvSpPr>
        <p:spPr>
          <a:xfrm>
            <a:off x="99707" y="1061631"/>
            <a:ext cx="4408805" cy="2211705"/>
          </a:xfrm>
          <a:custGeom>
            <a:avLst/>
            <a:gdLst/>
            <a:ahLst/>
            <a:cxnLst/>
            <a:rect l="l" t="t" r="r" b="b"/>
            <a:pathLst>
              <a:path w="4408805" h="2211704">
                <a:moveTo>
                  <a:pt x="4408601" y="0"/>
                </a:moveTo>
                <a:lnTo>
                  <a:pt x="0" y="0"/>
                </a:lnTo>
                <a:lnTo>
                  <a:pt x="0" y="2211108"/>
                </a:lnTo>
                <a:lnTo>
                  <a:pt x="4408601" y="2211108"/>
                </a:lnTo>
                <a:lnTo>
                  <a:pt x="440860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24955" y="667510"/>
            <a:ext cx="4057015" cy="137604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10185">
              <a:lnSpc>
                <a:spcPct val="100000"/>
              </a:lnSpc>
              <a:spcBef>
                <a:spcPts val="90"/>
              </a:spcBef>
            </a:pP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How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many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latin typeface="Calibri Light" panose="020F0302020204030204" pitchFamily="34" charset="0"/>
                <a:cs typeface="Calibri Light" panose="020F0302020204030204" pitchFamily="34" charset="0"/>
              </a:rPr>
              <a:t>reads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fall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into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exons?</a:t>
            </a:r>
            <a:r>
              <a:rPr sz="1100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Based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on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annotation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file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(BED!)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15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ts val="955"/>
              </a:lnSpc>
            </a:pP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$</a:t>
            </a:r>
            <a:r>
              <a:rPr sz="800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b="1" spc="60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800" b="1" spc="130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10" dirty="0">
                <a:latin typeface="Calibri Light" panose="020F0302020204030204" pitchFamily="34" charset="0"/>
                <a:cs typeface="Calibri Light" panose="020F0302020204030204" pitchFamily="34" charset="0"/>
              </a:rPr>
              <a:t>SAMPLE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70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WT_1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WT_2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WT_3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WT_4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WT_5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SNF2_1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SNF2_2</a:t>
            </a:r>
            <a:r>
              <a:rPr sz="800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SNF2_3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SNF2_4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SNF2_5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6040">
              <a:lnSpc>
                <a:spcPts val="944"/>
              </a:lnSpc>
            </a:pPr>
            <a:r>
              <a:rPr sz="800" b="1" spc="-25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6040">
              <a:lnSpc>
                <a:spcPts val="944"/>
              </a:lnSpc>
            </a:pPr>
            <a:r>
              <a:rPr sz="8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read_distribution.py</a:t>
            </a:r>
            <a:r>
              <a:rPr sz="800" spc="2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180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sz="800" spc="160" dirty="0">
                <a:latin typeface="Calibri Light" panose="020F0302020204030204" pitchFamily="34" charset="0"/>
                <a:cs typeface="Calibri Light" panose="020F0302020204030204" pitchFamily="34" charset="0"/>
              </a:rPr>
              <a:t>i</a:t>
            </a:r>
            <a:r>
              <a:rPr sz="800" spc="2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bams/${SAMPLE}*.bam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6040">
              <a:lnSpc>
                <a:spcPts val="944"/>
              </a:lnSpc>
            </a:pPr>
            <a:r>
              <a:rPr sz="800" spc="114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sz="800" spc="140" dirty="0">
                <a:latin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sz="800" spc="225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../RNA-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seq/refGenome_S_cerevisiae/sacCer3.bed</a:t>
            </a:r>
            <a:r>
              <a:rPr sz="800" spc="225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sz="800" b="1" dirty="0">
                <a:solidFill>
                  <a:srgbClr val="CE5B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&gt;</a:t>
            </a:r>
            <a:r>
              <a:rPr sz="800" b="1" spc="225" dirty="0">
                <a:solidFill>
                  <a:srgbClr val="CE5B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sz="8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\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6040">
              <a:lnSpc>
                <a:spcPts val="944"/>
              </a:lnSpc>
            </a:pP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${SAMPLE}/rseqc_read_distribution.out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6040">
              <a:lnSpc>
                <a:spcPts val="955"/>
              </a:lnSpc>
            </a:pPr>
            <a:r>
              <a:rPr sz="800" b="1" spc="-20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done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65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$</a:t>
            </a:r>
            <a:r>
              <a:rPr sz="800"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head</a:t>
            </a:r>
            <a:r>
              <a:rPr sz="800"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-n10</a:t>
            </a:r>
            <a:r>
              <a:rPr sz="800"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WT_1/rseqc_read_distribution.out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3" name="object 13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86931" y="2027851"/>
          <a:ext cx="4421504" cy="12788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91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1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0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4017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27000">
                <a:tc>
                  <a:txBody>
                    <a:bodyPr/>
                    <a:lstStyle/>
                    <a:p>
                      <a:pPr marL="50165">
                        <a:lnSpc>
                          <a:spcPts val="894"/>
                        </a:lnSpc>
                        <a:spcBef>
                          <a:spcPts val="5"/>
                        </a:spcBef>
                      </a:pPr>
                      <a:r>
                        <a:rPr sz="800" spc="55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Total</a:t>
                      </a:r>
                      <a:r>
                        <a:rPr sz="800" spc="235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sz="800" spc="-2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Reads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>
                    <a:solidFill>
                      <a:srgbClr val="F8F8F8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564515">
                        <a:lnSpc>
                          <a:spcPts val="894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1049466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>
                    <a:solidFill>
                      <a:srgbClr val="F8F8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50165">
                        <a:lnSpc>
                          <a:spcPts val="844"/>
                        </a:lnSpc>
                      </a:pPr>
                      <a:r>
                        <a:rPr sz="800" spc="55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Total</a:t>
                      </a:r>
                      <a:r>
                        <a:rPr sz="800" spc="235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sz="800" spc="-2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Tags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564515">
                        <a:lnSpc>
                          <a:spcPts val="844"/>
                        </a:lnSpc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1059871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410">
                <a:tc gridSpan="4">
                  <a:txBody>
                    <a:bodyPr/>
                    <a:lstStyle/>
                    <a:p>
                      <a:pPr marL="50165">
                        <a:lnSpc>
                          <a:spcPts val="905"/>
                        </a:lnSpc>
                        <a:tabLst>
                          <a:tab pos="1663700" algn="l"/>
                        </a:tabLst>
                      </a:pPr>
                      <a:r>
                        <a:rPr sz="800" spc="55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Total</a:t>
                      </a:r>
                      <a:r>
                        <a:rPr sz="800" spc="26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Assigned</a:t>
                      </a:r>
                      <a:r>
                        <a:rPr sz="800" spc="26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</a:t>
                      </a:r>
                      <a:r>
                        <a:rPr sz="800" spc="-2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Tags</a:t>
                      </a: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	</a:t>
                      </a: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992608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  <a:p>
                      <a:pPr marL="50165">
                        <a:lnSpc>
                          <a:spcPts val="830"/>
                        </a:lnSpc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=====================================================================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7000">
                <a:tc>
                  <a:txBody>
                    <a:bodyPr/>
                    <a:lstStyle/>
                    <a:p>
                      <a:pPr marL="50165">
                        <a:lnSpc>
                          <a:spcPts val="894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Group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894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Total_bases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894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Tag_count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95275">
                        <a:lnSpc>
                          <a:spcPts val="894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Tags/Kb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50165">
                        <a:lnSpc>
                          <a:spcPts val="844"/>
                        </a:lnSpc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CDS_Exons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844"/>
                        </a:lnSpc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8832031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844"/>
                        </a:lnSpc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990363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95275">
                        <a:lnSpc>
                          <a:spcPts val="844"/>
                        </a:lnSpc>
                      </a:pPr>
                      <a:r>
                        <a:rPr sz="800" spc="4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112.13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50165">
                        <a:lnSpc>
                          <a:spcPts val="844"/>
                        </a:lnSpc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</a:t>
                      </a:r>
                      <a:r>
                        <a:rPr sz="800" i="1" spc="-10" dirty="0">
                          <a:solidFill>
                            <a:srgbClr val="4F990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'</a:t>
                      </a:r>
                      <a:r>
                        <a:rPr sz="800" spc="-10" dirty="0">
                          <a:solidFill>
                            <a:srgbClr val="4F990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UTR_Exons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844"/>
                        </a:lnSpc>
                      </a:pPr>
                      <a:r>
                        <a:rPr sz="800" dirty="0">
                          <a:solidFill>
                            <a:srgbClr val="4F990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844"/>
                        </a:lnSpc>
                      </a:pPr>
                      <a:r>
                        <a:rPr sz="800" dirty="0">
                          <a:solidFill>
                            <a:srgbClr val="4F990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95275">
                        <a:lnSpc>
                          <a:spcPts val="844"/>
                        </a:lnSpc>
                      </a:pPr>
                      <a:r>
                        <a:rPr sz="800" spc="50" dirty="0">
                          <a:solidFill>
                            <a:srgbClr val="4F990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0.00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50165">
                        <a:lnSpc>
                          <a:spcPts val="844"/>
                        </a:lnSpc>
                      </a:pPr>
                      <a:r>
                        <a:rPr sz="800" spc="-10" dirty="0">
                          <a:solidFill>
                            <a:srgbClr val="4F990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</a:t>
                      </a:r>
                      <a:r>
                        <a:rPr sz="800" i="1" spc="-10" dirty="0">
                          <a:solidFill>
                            <a:srgbClr val="4F9905"/>
                          </a:solidFill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'</a:t>
                      </a: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UTR_Exons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844"/>
                        </a:lnSpc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844"/>
                        </a:lnSpc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95275">
                        <a:lnSpc>
                          <a:spcPts val="844"/>
                        </a:lnSpc>
                      </a:pPr>
                      <a:r>
                        <a:rPr sz="800" spc="5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0.00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 marL="50165">
                        <a:lnSpc>
                          <a:spcPts val="844"/>
                        </a:lnSpc>
                      </a:pPr>
                      <a:r>
                        <a:rPr sz="800" spc="45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Introns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844"/>
                        </a:lnSpc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69259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0010">
                        <a:lnSpc>
                          <a:spcPts val="844"/>
                        </a:lnSpc>
                      </a:pPr>
                      <a:r>
                        <a:rPr sz="800" spc="-25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630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95275">
                        <a:lnSpc>
                          <a:spcPts val="844"/>
                        </a:lnSpc>
                      </a:pPr>
                      <a:r>
                        <a:rPr sz="800" spc="5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9.10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2405">
                <a:tc>
                  <a:txBody>
                    <a:bodyPr/>
                    <a:lstStyle/>
                    <a:p>
                      <a:pPr marL="50165">
                        <a:lnSpc>
                          <a:spcPts val="910"/>
                        </a:lnSpc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TSS_up_1kb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6670">
                        <a:lnSpc>
                          <a:spcPts val="910"/>
                        </a:lnSpc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2421198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80645">
                        <a:lnSpc>
                          <a:spcPts val="910"/>
                        </a:lnSpc>
                      </a:pPr>
                      <a:r>
                        <a:rPr sz="800" spc="-2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1260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95275">
                        <a:lnSpc>
                          <a:spcPts val="910"/>
                        </a:lnSpc>
                      </a:pPr>
                      <a:r>
                        <a:rPr sz="800" spc="5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0.52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0" marB="0">
                    <a:lnB w="76200">
                      <a:solidFill>
                        <a:srgbClr val="FFFFFF"/>
                      </a:solidFill>
                      <a:prstDash val="soli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37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794" y="792"/>
            <a:ext cx="104521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Gene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expression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quantification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300" y="199895"/>
            <a:ext cx="429768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10" dirty="0"/>
              <a:t>RSeQC:</a:t>
            </a:r>
            <a:r>
              <a:rPr spc="65" dirty="0"/>
              <a:t> </a:t>
            </a:r>
            <a:r>
              <a:rPr dirty="0"/>
              <a:t>Gene</a:t>
            </a:r>
            <a:r>
              <a:rPr spc="70" dirty="0"/>
              <a:t> </a:t>
            </a:r>
            <a:r>
              <a:rPr dirty="0"/>
              <a:t>body</a:t>
            </a:r>
            <a:r>
              <a:rPr spc="70" dirty="0"/>
              <a:t> </a:t>
            </a:r>
            <a:r>
              <a:rPr spc="-10" dirty="0"/>
              <a:t>coverage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99707" y="633183"/>
            <a:ext cx="4408805" cy="746760"/>
          </a:xfrm>
          <a:prstGeom prst="rect">
            <a:avLst/>
          </a:prstGeom>
          <a:solidFill>
            <a:srgbClr val="F8F8F8"/>
          </a:solidFill>
        </p:spPr>
        <p:txBody>
          <a:bodyPr vert="horz" wrap="square" lIns="0" tIns="5715" rIns="0" bIns="0" rtlCol="0">
            <a:spAutoFit/>
          </a:bodyPr>
          <a:lstStyle/>
          <a:p>
            <a:pPr marL="37465">
              <a:lnSpc>
                <a:spcPts val="955"/>
              </a:lnSpc>
              <a:spcBef>
                <a:spcPts val="45"/>
              </a:spcBef>
            </a:pP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$</a:t>
            </a:r>
            <a:r>
              <a:rPr sz="800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b="1" spc="60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800" b="1" spc="130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10" dirty="0">
                <a:latin typeface="Calibri Light" panose="020F0302020204030204" pitchFamily="34" charset="0"/>
                <a:cs typeface="Calibri Light" panose="020F0302020204030204" pitchFamily="34" charset="0"/>
              </a:rPr>
              <a:t>SAMPLE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70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WT_1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WT_2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WT_3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WT_4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WT_5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SNF2_1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SNF2_2</a:t>
            </a:r>
            <a:r>
              <a:rPr sz="800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SNF2_3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SNF2_4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SNF2_5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98755">
              <a:lnSpc>
                <a:spcPts val="944"/>
              </a:lnSpc>
            </a:pPr>
            <a:r>
              <a:rPr sz="800" b="1" spc="-25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52729">
              <a:lnSpc>
                <a:spcPts val="944"/>
              </a:lnSpc>
            </a:pP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geneBody_coverage.py</a:t>
            </a:r>
            <a:r>
              <a:rPr sz="800" spc="26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180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sz="800" spc="160" dirty="0">
                <a:latin typeface="Calibri Light" panose="020F0302020204030204" pitchFamily="34" charset="0"/>
                <a:cs typeface="Calibri Light" panose="020F0302020204030204" pitchFamily="34" charset="0"/>
              </a:rPr>
              <a:t>i</a:t>
            </a:r>
            <a:r>
              <a:rPr sz="800" spc="27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bams/${SAMPLE}*.bam</a:t>
            </a:r>
            <a:r>
              <a:rPr sz="800" spc="27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\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06705">
              <a:lnSpc>
                <a:spcPts val="944"/>
              </a:lnSpc>
            </a:pPr>
            <a:r>
              <a:rPr sz="800" spc="114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sz="800" spc="140" dirty="0">
                <a:latin typeface="Calibri Light" panose="020F0302020204030204" pitchFamily="34" charset="0"/>
                <a:cs typeface="Calibri Light" panose="020F0302020204030204" pitchFamily="34" charset="0"/>
              </a:rPr>
              <a:t>r</a:t>
            </a:r>
            <a:r>
              <a:rPr sz="800" spc="310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sz="8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../RNA-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seq/refGenome_S_cerevisiae/sacCer3.bed</a:t>
            </a:r>
            <a:r>
              <a:rPr sz="800" spc="310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sz="8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\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06705">
              <a:lnSpc>
                <a:spcPts val="944"/>
              </a:lnSpc>
            </a:pPr>
            <a:r>
              <a:rPr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sz="800" spc="85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800" spc="3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${SAMPLE}/rseqc_geneBody_coverage.out</a:t>
            </a:r>
            <a:r>
              <a:rPr sz="800" spc="3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b="1" spc="-305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&amp;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440">
              <a:lnSpc>
                <a:spcPts val="955"/>
              </a:lnSpc>
            </a:pPr>
            <a:r>
              <a:rPr sz="800" b="1" spc="-20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done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95896" y="1392040"/>
            <a:ext cx="2816251" cy="1807521"/>
          </a:xfrm>
          <a:prstGeom prst="rect">
            <a:avLst/>
          </a:prstGeom>
        </p:spPr>
      </p:pic>
      <p:grpSp>
        <p:nvGrpSpPr>
          <p:cNvPr id="9" name="object 9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0" name="object 10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38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794" y="792"/>
            <a:ext cx="104521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Gene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expression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quantification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5300" y="199895"/>
            <a:ext cx="245618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-110" dirty="0"/>
              <a:t>QoRTs</a:t>
            </a:r>
            <a:r>
              <a:rPr spc="75" dirty="0"/>
              <a:t> </a:t>
            </a:r>
            <a:r>
              <a:rPr dirty="0"/>
              <a:t>–</a:t>
            </a:r>
            <a:r>
              <a:rPr spc="105" dirty="0"/>
              <a:t> </a:t>
            </a:r>
            <a:r>
              <a:rPr dirty="0"/>
              <a:t>an</a:t>
            </a:r>
            <a:r>
              <a:rPr spc="110" dirty="0"/>
              <a:t> </a:t>
            </a:r>
            <a:r>
              <a:rPr dirty="0"/>
              <a:t>alternative</a:t>
            </a:r>
            <a:r>
              <a:rPr spc="110" dirty="0"/>
              <a:t> </a:t>
            </a:r>
            <a:r>
              <a:rPr dirty="0"/>
              <a:t>to</a:t>
            </a:r>
            <a:r>
              <a:rPr spc="114" dirty="0"/>
              <a:t> </a:t>
            </a:r>
            <a:r>
              <a:rPr spc="-120" dirty="0"/>
              <a:t>RSeQC</a:t>
            </a:r>
          </a:p>
        </p:txBody>
      </p:sp>
      <p:sp>
        <p:nvSpPr>
          <p:cNvPr id="7" name="object 7"/>
          <p:cNvSpPr/>
          <p:nvPr/>
        </p:nvSpPr>
        <p:spPr>
          <a:xfrm>
            <a:off x="99707" y="608355"/>
            <a:ext cx="4408805" cy="1467485"/>
          </a:xfrm>
          <a:custGeom>
            <a:avLst/>
            <a:gdLst/>
            <a:ahLst/>
            <a:cxnLst/>
            <a:rect l="l" t="t" r="r" b="b"/>
            <a:pathLst>
              <a:path w="4408805" h="1467485">
                <a:moveTo>
                  <a:pt x="4408601" y="0"/>
                </a:moveTo>
                <a:lnTo>
                  <a:pt x="0" y="0"/>
                </a:lnTo>
                <a:lnTo>
                  <a:pt x="0" y="1467408"/>
                </a:lnTo>
                <a:lnTo>
                  <a:pt x="4408601" y="1467408"/>
                </a:lnTo>
                <a:lnTo>
                  <a:pt x="4408601" y="0"/>
                </a:lnTo>
                <a:close/>
              </a:path>
            </a:pathLst>
          </a:custGeom>
          <a:solidFill>
            <a:srgbClr val="F8F8F8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8" name="object 8"/>
          <p:cNvGrpSpPr/>
          <p:nvPr/>
        </p:nvGrpSpPr>
        <p:grpSpPr>
          <a:xfrm>
            <a:off x="137655" y="2162367"/>
            <a:ext cx="4333240" cy="1036955"/>
            <a:chOff x="137655" y="2162367"/>
            <a:chExt cx="4333240" cy="1036955"/>
          </a:xfrm>
        </p:grpSpPr>
        <p:sp>
          <p:nvSpPr>
            <p:cNvPr id="9" name="object 9"/>
            <p:cNvSpPr/>
            <p:nvPr/>
          </p:nvSpPr>
          <p:spPr>
            <a:xfrm>
              <a:off x="137655" y="2162367"/>
              <a:ext cx="4333240" cy="1036955"/>
            </a:xfrm>
            <a:custGeom>
              <a:avLst/>
              <a:gdLst/>
              <a:ahLst/>
              <a:cxnLst/>
              <a:rect l="l" t="t" r="r" b="b"/>
              <a:pathLst>
                <a:path w="4333240" h="1036955">
                  <a:moveTo>
                    <a:pt x="4278736" y="0"/>
                  </a:move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0"/>
                  </a:lnTo>
                  <a:lnTo>
                    <a:pt x="0" y="54000"/>
                  </a:lnTo>
                  <a:lnTo>
                    <a:pt x="0" y="982470"/>
                  </a:lnTo>
                  <a:lnTo>
                    <a:pt x="4243" y="1003489"/>
                  </a:lnTo>
                  <a:lnTo>
                    <a:pt x="15816" y="1020654"/>
                  </a:lnTo>
                  <a:lnTo>
                    <a:pt x="32980" y="1032226"/>
                  </a:lnTo>
                  <a:lnTo>
                    <a:pt x="54000" y="1036470"/>
                  </a:lnTo>
                  <a:lnTo>
                    <a:pt x="4278736" y="1036470"/>
                  </a:lnTo>
                  <a:lnTo>
                    <a:pt x="4299756" y="1032226"/>
                  </a:lnTo>
                  <a:lnTo>
                    <a:pt x="4316920" y="1020654"/>
                  </a:lnTo>
                  <a:lnTo>
                    <a:pt x="4328493" y="1003489"/>
                  </a:lnTo>
                  <a:lnTo>
                    <a:pt x="4332736" y="982470"/>
                  </a:lnTo>
                  <a:lnTo>
                    <a:pt x="4332736" y="54000"/>
                  </a:lnTo>
                  <a:lnTo>
                    <a:pt x="4328493" y="32980"/>
                  </a:lnTo>
                  <a:lnTo>
                    <a:pt x="4316920" y="15816"/>
                  </a:lnTo>
                  <a:lnTo>
                    <a:pt x="4299756" y="4243"/>
                  </a:lnTo>
                  <a:lnTo>
                    <a:pt x="4278736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5655" y="2180367"/>
              <a:ext cx="4297045" cy="1000760"/>
            </a:xfrm>
            <a:custGeom>
              <a:avLst/>
              <a:gdLst/>
              <a:ahLst/>
              <a:cxnLst/>
              <a:rect l="l" t="t" r="r" b="b"/>
              <a:pathLst>
                <a:path w="4297045" h="1000760">
                  <a:moveTo>
                    <a:pt x="4260736" y="0"/>
                  </a:moveTo>
                  <a:lnTo>
                    <a:pt x="36000" y="0"/>
                  </a:lnTo>
                  <a:lnTo>
                    <a:pt x="21987" y="2829"/>
                  </a:lnTo>
                  <a:lnTo>
                    <a:pt x="10544" y="10544"/>
                  </a:lnTo>
                  <a:lnTo>
                    <a:pt x="2829" y="21987"/>
                  </a:lnTo>
                  <a:lnTo>
                    <a:pt x="0" y="36000"/>
                  </a:lnTo>
                  <a:lnTo>
                    <a:pt x="0" y="964470"/>
                  </a:lnTo>
                  <a:lnTo>
                    <a:pt x="2829" y="978483"/>
                  </a:lnTo>
                  <a:lnTo>
                    <a:pt x="10544" y="989926"/>
                  </a:lnTo>
                  <a:lnTo>
                    <a:pt x="21987" y="997641"/>
                  </a:lnTo>
                  <a:lnTo>
                    <a:pt x="36000" y="1000470"/>
                  </a:lnTo>
                  <a:lnTo>
                    <a:pt x="4260736" y="1000470"/>
                  </a:lnTo>
                  <a:lnTo>
                    <a:pt x="4274749" y="997641"/>
                  </a:lnTo>
                  <a:lnTo>
                    <a:pt x="4286192" y="989926"/>
                  </a:lnTo>
                  <a:lnTo>
                    <a:pt x="4293907" y="978483"/>
                  </a:lnTo>
                  <a:lnTo>
                    <a:pt x="4296736" y="964470"/>
                  </a:lnTo>
                  <a:lnTo>
                    <a:pt x="4296736" y="36000"/>
                  </a:lnTo>
                  <a:lnTo>
                    <a:pt x="4293907" y="21987"/>
                  </a:lnTo>
                  <a:lnTo>
                    <a:pt x="4286192" y="10544"/>
                  </a:lnTo>
                  <a:lnTo>
                    <a:pt x="4274749" y="2829"/>
                  </a:lnTo>
                  <a:lnTo>
                    <a:pt x="426073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8205" y="2324963"/>
              <a:ext cx="65265" cy="6526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78205" y="2514752"/>
              <a:ext cx="65265" cy="65265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8205" y="2843720"/>
              <a:ext cx="65265" cy="65265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124955" y="601699"/>
            <a:ext cx="4087495" cy="24847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955"/>
              </a:lnSpc>
              <a:spcBef>
                <a:spcPts val="95"/>
              </a:spcBef>
            </a:pP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$</a:t>
            </a:r>
            <a:r>
              <a:rPr sz="800" spc="2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spack</a:t>
            </a:r>
            <a:r>
              <a:rPr sz="800" spc="2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find</a:t>
            </a:r>
            <a:r>
              <a:rPr sz="800" spc="2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b="1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|</a:t>
            </a:r>
            <a:r>
              <a:rPr sz="800" b="1" spc="254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grep</a:t>
            </a:r>
            <a:r>
              <a:rPr sz="800" spc="2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180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sz="800" spc="160" dirty="0">
                <a:latin typeface="Calibri Light" panose="020F0302020204030204" pitchFamily="34" charset="0"/>
                <a:cs typeface="Calibri Light" panose="020F0302020204030204" pitchFamily="34" charset="0"/>
              </a:rPr>
              <a:t>i</a:t>
            </a:r>
            <a:r>
              <a:rPr sz="800" spc="2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qorts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ts val="944"/>
              </a:lnSpc>
            </a:pP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$</a:t>
            </a:r>
            <a:r>
              <a:rPr sz="800" spc="2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spack</a:t>
            </a:r>
            <a:r>
              <a:rPr sz="800" spc="2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load</a:t>
            </a:r>
            <a:r>
              <a:rPr sz="800" spc="2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45" dirty="0">
                <a:latin typeface="Calibri Light" panose="020F0302020204030204" pitchFamily="34" charset="0"/>
                <a:cs typeface="Calibri Light" panose="020F0302020204030204" pitchFamily="34" charset="0"/>
                <a:hlinkClick r:id="rId6"/>
              </a:rPr>
              <a:t>qorts@1.2.42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ts val="955"/>
              </a:lnSpc>
            </a:pP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$</a:t>
            </a:r>
            <a:r>
              <a:rPr sz="800" spc="2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QORTS_LOC=</a:t>
            </a:r>
            <a:r>
              <a:rPr sz="800" b="1" spc="-60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'</a:t>
            </a:r>
            <a:r>
              <a:rPr sz="8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spack</a:t>
            </a:r>
            <a:r>
              <a:rPr sz="800" spc="2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70" dirty="0">
                <a:latin typeface="Calibri Light" panose="020F0302020204030204" pitchFamily="34" charset="0"/>
                <a:cs typeface="Calibri Light" panose="020F0302020204030204" pitchFamily="34" charset="0"/>
              </a:rPr>
              <a:t>location</a:t>
            </a:r>
            <a:r>
              <a:rPr sz="800" spc="2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180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sz="800" spc="160" dirty="0">
                <a:latin typeface="Calibri Light" panose="020F0302020204030204" pitchFamily="34" charset="0"/>
                <a:cs typeface="Calibri Light" panose="020F0302020204030204" pitchFamily="34" charset="0"/>
              </a:rPr>
              <a:t>i</a:t>
            </a:r>
            <a:r>
              <a:rPr sz="800" spc="2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qorts</a:t>
            </a:r>
            <a:r>
              <a:rPr sz="800" b="1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'</a:t>
            </a:r>
            <a:r>
              <a:rPr sz="800" b="1" spc="-30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#</a:t>
            </a:r>
            <a:r>
              <a:rPr sz="800" i="1" spc="24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need</a:t>
            </a:r>
            <a:r>
              <a:rPr sz="800" i="1" spc="2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9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location</a:t>
            </a:r>
            <a:r>
              <a:rPr sz="800" i="1" spc="24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12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800" i="1" spc="2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9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800" i="1" spc="24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8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java</a:t>
            </a:r>
            <a:r>
              <a:rPr sz="800" i="1" spc="2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7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executable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ts val="955"/>
              </a:lnSpc>
              <a:spcBef>
                <a:spcPts val="935"/>
              </a:spcBef>
            </a:pPr>
            <a:r>
              <a:rPr sz="8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#</a:t>
            </a:r>
            <a:r>
              <a:rPr sz="800" i="1" spc="19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run</a:t>
            </a:r>
            <a:r>
              <a:rPr sz="800" i="1" spc="19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-2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QoRTs</a:t>
            </a:r>
            <a:r>
              <a:rPr sz="800" i="1" spc="19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8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800" i="1" spc="19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-1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summary</a:t>
            </a:r>
            <a:r>
              <a:rPr sz="800" i="1" spc="19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-2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mode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ts val="944"/>
              </a:lnSpc>
            </a:pP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$</a:t>
            </a:r>
            <a:r>
              <a:rPr sz="800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b="1" spc="60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800" b="1" spc="130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10" dirty="0">
                <a:latin typeface="Calibri Light" panose="020F0302020204030204" pitchFamily="34" charset="0"/>
                <a:cs typeface="Calibri Light" panose="020F0302020204030204" pitchFamily="34" charset="0"/>
              </a:rPr>
              <a:t>SAMPLE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70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WT_1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WT_2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WT_3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WT_4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WT_5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SNF2_1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SNF2_2</a:t>
            </a:r>
            <a:r>
              <a:rPr sz="800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SNF2_3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SNF2_4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SNF2_5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6040">
              <a:lnSpc>
                <a:spcPts val="944"/>
              </a:lnSpc>
            </a:pPr>
            <a:r>
              <a:rPr sz="800" b="1" spc="-25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3990">
              <a:lnSpc>
                <a:spcPts val="944"/>
              </a:lnSpc>
            </a:pPr>
            <a:r>
              <a:rPr sz="800" spc="60" dirty="0">
                <a:latin typeface="Calibri Light" panose="020F0302020204030204" pitchFamily="34" charset="0"/>
                <a:cs typeface="Calibri Light" panose="020F0302020204030204" pitchFamily="34" charset="0"/>
              </a:rPr>
              <a:t>java</a:t>
            </a:r>
            <a:r>
              <a:rPr sz="800" spc="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sz="8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Xmx4G</a:t>
            </a:r>
            <a:r>
              <a:rPr sz="800" spc="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114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sz="8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jar</a:t>
            </a:r>
            <a:r>
              <a:rPr sz="800" spc="20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${QORTS_LOC}/bin/QoRTs.jar</a:t>
            </a:r>
            <a:r>
              <a:rPr sz="800" spc="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14" dirty="0">
                <a:latin typeface="Calibri Light" panose="020F0302020204030204" pitchFamily="34" charset="0"/>
                <a:cs typeface="Calibri Light" panose="020F0302020204030204" pitchFamily="34" charset="0"/>
              </a:rPr>
              <a:t>QC</a:t>
            </a:r>
            <a:r>
              <a:rPr sz="800" spc="20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--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singleEnded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27329" marR="2668270">
              <a:lnSpc>
                <a:spcPts val="950"/>
              </a:lnSpc>
              <a:spcBef>
                <a:spcPts val="30"/>
              </a:spcBef>
            </a:pP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--generatePdfReport</a:t>
            </a:r>
            <a:r>
              <a:rPr sz="800" spc="400" dirty="0">
                <a:latin typeface="Calibri Light" panose="020F0302020204030204" pitchFamily="34" charset="0"/>
                <a:cs typeface="Calibri Light" panose="020F0302020204030204" pitchFamily="34" charset="0"/>
              </a:rPr>
              <a:t>  </a:t>
            </a:r>
            <a:r>
              <a:rPr sz="8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\</a:t>
            </a:r>
            <a:r>
              <a:rPr sz="800" spc="5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bams/${SAMPLE}*.bam</a:t>
            </a:r>
            <a:r>
              <a:rPr sz="800" spc="4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\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3990">
              <a:lnSpc>
                <a:spcPts val="905"/>
              </a:lnSpc>
            </a:pP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../RNA-seq/refGenome_S_cerevisiae/sacCer3.gtf</a:t>
            </a:r>
            <a:r>
              <a:rPr sz="800" spc="390" dirty="0">
                <a:latin typeface="Calibri Light" panose="020F0302020204030204" pitchFamily="34" charset="0"/>
                <a:cs typeface="Calibri Light" panose="020F0302020204030204" pitchFamily="34" charset="0"/>
              </a:rPr>
              <a:t>   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$SAMPLE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ts val="955"/>
              </a:lnSpc>
            </a:pPr>
            <a:r>
              <a:rPr sz="800" b="1" spc="-20" dirty="0">
                <a:solidFill>
                  <a:srgbClr val="214987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done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25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87680">
              <a:lnSpc>
                <a:spcPct val="100000"/>
              </a:lnSpc>
            </a:pP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more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convenient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standardized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usage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than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RSeQC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87680" marR="140970">
              <a:lnSpc>
                <a:spcPct val="101499"/>
              </a:lnSpc>
              <a:spcBef>
                <a:spcPts val="400"/>
              </a:spcBef>
            </a:pP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offers</a:t>
            </a:r>
            <a:r>
              <a:rPr sz="9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35" dirty="0">
                <a:latin typeface="Calibri Light" panose="020F0302020204030204" pitchFamily="34" charset="0"/>
                <a:cs typeface="Calibri Light" panose="020F0302020204030204" pitchFamily="34" charset="0"/>
              </a:rPr>
              <a:t>gene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10" dirty="0">
                <a:latin typeface="Calibri Light" panose="020F0302020204030204" pitchFamily="34" charset="0"/>
                <a:cs typeface="Calibri Light" panose="020F0302020204030204" pitchFamily="34" charset="0"/>
              </a:rPr>
              <a:t>diversity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85" dirty="0">
                <a:latin typeface="Calibri Light" panose="020F0302020204030204" pitchFamily="34" charset="0"/>
                <a:cs typeface="Calibri Light" panose="020F0302020204030204" pitchFamily="34" charset="0"/>
              </a:rPr>
              <a:t>plot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more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fine-</a:t>
            </a:r>
            <a:r>
              <a:rPr sz="9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grained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plots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where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genes</a:t>
            </a:r>
            <a:r>
              <a:rPr sz="9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are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stratified by </a:t>
            </a:r>
            <a:r>
              <a:rPr sz="9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expression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strength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[Hartley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and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Mullikin,</a:t>
            </a:r>
            <a:r>
              <a:rPr sz="900" spc="5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2015]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87680" marR="488950">
              <a:lnSpc>
                <a:spcPct val="101499"/>
              </a:lnSpc>
              <a:spcBef>
                <a:spcPts val="395"/>
              </a:spcBef>
            </a:pP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will </a:t>
            </a:r>
            <a:r>
              <a:rPr sz="9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bundle</a:t>
            </a:r>
            <a:r>
              <a:rPr sz="9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numerous</a:t>
            </a:r>
            <a:r>
              <a:rPr sz="9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analyses</a:t>
            </a:r>
            <a:r>
              <a:rPr sz="9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9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one</a:t>
            </a:r>
            <a:r>
              <a:rPr sz="9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PDF</a:t>
            </a:r>
            <a:r>
              <a:rPr sz="9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9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allows</a:t>
            </a:r>
            <a:r>
              <a:rPr sz="9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9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direct </a:t>
            </a:r>
            <a:r>
              <a:rPr sz="9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cross-</a:t>
            </a:r>
            <a:r>
              <a:rPr sz="9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comparisons,</a:t>
            </a:r>
            <a:r>
              <a:rPr sz="9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but</a:t>
            </a:r>
            <a:r>
              <a:rPr sz="900" spc="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MultiQC</a:t>
            </a:r>
            <a:r>
              <a:rPr sz="900" spc="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doesn’t</a:t>
            </a:r>
            <a:r>
              <a:rPr sz="900" spc="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handle</a:t>
            </a:r>
            <a:r>
              <a:rPr sz="900" spc="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it</a:t>
            </a:r>
            <a:r>
              <a:rPr sz="9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very</a:t>
            </a:r>
            <a:r>
              <a:rPr sz="900" spc="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robustly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6" name="object 16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39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3537" y="792"/>
            <a:ext cx="61595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Why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study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RNA?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14033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2303995" y="0"/>
                </a:moveTo>
                <a:lnTo>
                  <a:pt x="0" y="0"/>
                </a:lnTo>
                <a:lnTo>
                  <a:pt x="0" y="140017"/>
                </a:lnTo>
                <a:lnTo>
                  <a:pt x="2303995" y="140017"/>
                </a:lnTo>
                <a:lnTo>
                  <a:pt x="2303995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7655" y="329006"/>
            <a:ext cx="4116070" cy="2166518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137655" y="2618133"/>
            <a:ext cx="4333240" cy="375285"/>
            <a:chOff x="137655" y="2618133"/>
            <a:chExt cx="4333240" cy="375285"/>
          </a:xfrm>
        </p:grpSpPr>
        <p:sp>
          <p:nvSpPr>
            <p:cNvPr id="6" name="object 6"/>
            <p:cNvSpPr/>
            <p:nvPr/>
          </p:nvSpPr>
          <p:spPr>
            <a:xfrm>
              <a:off x="137655" y="2618133"/>
              <a:ext cx="4333240" cy="375285"/>
            </a:xfrm>
            <a:custGeom>
              <a:avLst/>
              <a:gdLst/>
              <a:ahLst/>
              <a:cxnLst/>
              <a:rect l="l" t="t" r="r" b="b"/>
              <a:pathLst>
                <a:path w="4333240" h="375285">
                  <a:moveTo>
                    <a:pt x="4278736" y="0"/>
                  </a:move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0"/>
                  </a:lnTo>
                  <a:lnTo>
                    <a:pt x="0" y="54000"/>
                  </a:lnTo>
                  <a:lnTo>
                    <a:pt x="0" y="321155"/>
                  </a:lnTo>
                  <a:lnTo>
                    <a:pt x="4243" y="342174"/>
                  </a:lnTo>
                  <a:lnTo>
                    <a:pt x="15816" y="359339"/>
                  </a:lnTo>
                  <a:lnTo>
                    <a:pt x="32980" y="370911"/>
                  </a:lnTo>
                  <a:lnTo>
                    <a:pt x="54000" y="375155"/>
                  </a:lnTo>
                  <a:lnTo>
                    <a:pt x="4278736" y="375155"/>
                  </a:lnTo>
                  <a:lnTo>
                    <a:pt x="4299756" y="370911"/>
                  </a:lnTo>
                  <a:lnTo>
                    <a:pt x="4316920" y="359339"/>
                  </a:lnTo>
                  <a:lnTo>
                    <a:pt x="4328493" y="342174"/>
                  </a:lnTo>
                  <a:lnTo>
                    <a:pt x="4332736" y="321155"/>
                  </a:lnTo>
                  <a:lnTo>
                    <a:pt x="4332736" y="54000"/>
                  </a:lnTo>
                  <a:lnTo>
                    <a:pt x="4328493" y="32980"/>
                  </a:lnTo>
                  <a:lnTo>
                    <a:pt x="4316920" y="15816"/>
                  </a:lnTo>
                  <a:lnTo>
                    <a:pt x="4299756" y="4243"/>
                  </a:lnTo>
                  <a:lnTo>
                    <a:pt x="4278736" y="0"/>
                  </a:lnTo>
                  <a:close/>
                </a:path>
              </a:pathLst>
            </a:custGeom>
            <a:solidFill>
              <a:srgbClr val="3F3F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5655" y="2636133"/>
              <a:ext cx="4297045" cy="339725"/>
            </a:xfrm>
            <a:custGeom>
              <a:avLst/>
              <a:gdLst/>
              <a:ahLst/>
              <a:cxnLst/>
              <a:rect l="l" t="t" r="r" b="b"/>
              <a:pathLst>
                <a:path w="4297045" h="339725">
                  <a:moveTo>
                    <a:pt x="4260736" y="0"/>
                  </a:moveTo>
                  <a:lnTo>
                    <a:pt x="36000" y="0"/>
                  </a:lnTo>
                  <a:lnTo>
                    <a:pt x="21987" y="2829"/>
                  </a:lnTo>
                  <a:lnTo>
                    <a:pt x="10544" y="10544"/>
                  </a:lnTo>
                  <a:lnTo>
                    <a:pt x="2829" y="21987"/>
                  </a:lnTo>
                  <a:lnTo>
                    <a:pt x="0" y="36000"/>
                  </a:lnTo>
                  <a:lnTo>
                    <a:pt x="0" y="303155"/>
                  </a:lnTo>
                  <a:lnTo>
                    <a:pt x="2829" y="317168"/>
                  </a:lnTo>
                  <a:lnTo>
                    <a:pt x="10544" y="328611"/>
                  </a:lnTo>
                  <a:lnTo>
                    <a:pt x="21987" y="336326"/>
                  </a:lnTo>
                  <a:lnTo>
                    <a:pt x="36000" y="339155"/>
                  </a:lnTo>
                  <a:lnTo>
                    <a:pt x="4260736" y="339155"/>
                  </a:lnTo>
                  <a:lnTo>
                    <a:pt x="4274749" y="336326"/>
                  </a:lnTo>
                  <a:lnTo>
                    <a:pt x="4286192" y="328611"/>
                  </a:lnTo>
                  <a:lnTo>
                    <a:pt x="4293907" y="317168"/>
                  </a:lnTo>
                  <a:lnTo>
                    <a:pt x="4296736" y="303155"/>
                  </a:lnTo>
                  <a:lnTo>
                    <a:pt x="4296736" y="36000"/>
                  </a:lnTo>
                  <a:lnTo>
                    <a:pt x="4293907" y="21987"/>
                  </a:lnTo>
                  <a:lnTo>
                    <a:pt x="4286192" y="10544"/>
                  </a:lnTo>
                  <a:lnTo>
                    <a:pt x="4274749" y="2829"/>
                  </a:lnTo>
                  <a:lnTo>
                    <a:pt x="4260736" y="0"/>
                  </a:lnTo>
                  <a:close/>
                </a:path>
              </a:pathLst>
            </a:custGeom>
            <a:solidFill>
              <a:srgbClr val="F2F2F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681456" y="2689096"/>
            <a:ext cx="3272154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DNA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just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blueprint,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it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not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an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effector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molecule.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0" name="object 10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4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794" y="792"/>
            <a:ext cx="104521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Gene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expression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quantification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95300" y="199895"/>
            <a:ext cx="2730500" cy="232756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Summary</a:t>
            </a:r>
            <a:r>
              <a:rPr sz="1400" spc="18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400" spc="185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RNA-seq</a:t>
            </a:r>
            <a:r>
              <a:rPr sz="1400" spc="185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alignment</a:t>
            </a:r>
            <a:r>
              <a:rPr sz="1400" spc="185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400" spc="90" dirty="0">
                <a:solidFill>
                  <a:srgbClr val="FFFFFF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QC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5986" y="537800"/>
            <a:ext cx="4116065" cy="2757391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9" name="object 9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3" name="object 13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40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794" y="792"/>
            <a:ext cx="104521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Gene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expression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quantification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Summary</a:t>
            </a:r>
            <a:r>
              <a:rPr spc="180" dirty="0"/>
              <a:t> </a:t>
            </a:r>
            <a:r>
              <a:rPr dirty="0"/>
              <a:t>of</a:t>
            </a:r>
            <a:r>
              <a:rPr spc="185" dirty="0"/>
              <a:t> </a:t>
            </a:r>
            <a:r>
              <a:rPr dirty="0"/>
              <a:t>RNA-seq</a:t>
            </a:r>
            <a:r>
              <a:rPr spc="185" dirty="0"/>
              <a:t> </a:t>
            </a:r>
            <a:r>
              <a:rPr dirty="0"/>
              <a:t>alignment</a:t>
            </a:r>
            <a:r>
              <a:rPr spc="185" dirty="0"/>
              <a:t> </a:t>
            </a:r>
            <a:r>
              <a:rPr spc="90" dirty="0"/>
              <a:t>QC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137655" y="672515"/>
            <a:ext cx="4333240" cy="1069340"/>
            <a:chOff x="137655" y="672515"/>
            <a:chExt cx="4333240" cy="1069340"/>
          </a:xfrm>
        </p:grpSpPr>
        <p:sp>
          <p:nvSpPr>
            <p:cNvPr id="8" name="object 8"/>
            <p:cNvSpPr/>
            <p:nvPr/>
          </p:nvSpPr>
          <p:spPr>
            <a:xfrm>
              <a:off x="137655" y="672515"/>
              <a:ext cx="4333240" cy="1069340"/>
            </a:xfrm>
            <a:custGeom>
              <a:avLst/>
              <a:gdLst/>
              <a:ahLst/>
              <a:cxnLst/>
              <a:rect l="l" t="t" r="r" b="b"/>
              <a:pathLst>
                <a:path w="4333240" h="1069339">
                  <a:moveTo>
                    <a:pt x="4278736" y="0"/>
                  </a:move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0"/>
                  </a:lnTo>
                  <a:lnTo>
                    <a:pt x="0" y="54000"/>
                  </a:lnTo>
                  <a:lnTo>
                    <a:pt x="0" y="1015289"/>
                  </a:lnTo>
                  <a:lnTo>
                    <a:pt x="4243" y="1036308"/>
                  </a:lnTo>
                  <a:lnTo>
                    <a:pt x="15816" y="1053473"/>
                  </a:lnTo>
                  <a:lnTo>
                    <a:pt x="32980" y="1065045"/>
                  </a:lnTo>
                  <a:lnTo>
                    <a:pt x="54000" y="1069289"/>
                  </a:lnTo>
                  <a:lnTo>
                    <a:pt x="4278736" y="1069289"/>
                  </a:lnTo>
                  <a:lnTo>
                    <a:pt x="4299756" y="1065045"/>
                  </a:lnTo>
                  <a:lnTo>
                    <a:pt x="4316920" y="1053473"/>
                  </a:lnTo>
                  <a:lnTo>
                    <a:pt x="4328493" y="1036308"/>
                  </a:lnTo>
                  <a:lnTo>
                    <a:pt x="4332736" y="1015289"/>
                  </a:lnTo>
                  <a:lnTo>
                    <a:pt x="4332736" y="54000"/>
                  </a:lnTo>
                  <a:lnTo>
                    <a:pt x="4328493" y="32980"/>
                  </a:lnTo>
                  <a:lnTo>
                    <a:pt x="4316920" y="15816"/>
                  </a:lnTo>
                  <a:lnTo>
                    <a:pt x="4299756" y="4243"/>
                  </a:lnTo>
                  <a:lnTo>
                    <a:pt x="4278736" y="0"/>
                  </a:lnTo>
                  <a:close/>
                </a:path>
              </a:pathLst>
            </a:custGeom>
            <a:solidFill>
              <a:srgbClr val="E777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55655" y="690515"/>
              <a:ext cx="4297045" cy="1033780"/>
            </a:xfrm>
            <a:custGeom>
              <a:avLst/>
              <a:gdLst/>
              <a:ahLst/>
              <a:cxnLst/>
              <a:rect l="l" t="t" r="r" b="b"/>
              <a:pathLst>
                <a:path w="4297045" h="1033780">
                  <a:moveTo>
                    <a:pt x="4260736" y="0"/>
                  </a:moveTo>
                  <a:lnTo>
                    <a:pt x="36000" y="0"/>
                  </a:lnTo>
                  <a:lnTo>
                    <a:pt x="21987" y="2829"/>
                  </a:lnTo>
                  <a:lnTo>
                    <a:pt x="10544" y="10544"/>
                  </a:lnTo>
                  <a:lnTo>
                    <a:pt x="2829" y="21987"/>
                  </a:lnTo>
                  <a:lnTo>
                    <a:pt x="0" y="36000"/>
                  </a:lnTo>
                  <a:lnTo>
                    <a:pt x="0" y="997288"/>
                  </a:lnTo>
                  <a:lnTo>
                    <a:pt x="2829" y="1011301"/>
                  </a:lnTo>
                  <a:lnTo>
                    <a:pt x="10544" y="1022745"/>
                  </a:lnTo>
                  <a:lnTo>
                    <a:pt x="21987" y="1030460"/>
                  </a:lnTo>
                  <a:lnTo>
                    <a:pt x="36000" y="1033289"/>
                  </a:lnTo>
                  <a:lnTo>
                    <a:pt x="4260736" y="1033289"/>
                  </a:lnTo>
                  <a:lnTo>
                    <a:pt x="4274749" y="1030460"/>
                  </a:lnTo>
                  <a:lnTo>
                    <a:pt x="4286192" y="1022745"/>
                  </a:lnTo>
                  <a:lnTo>
                    <a:pt x="4293907" y="1011301"/>
                  </a:lnTo>
                  <a:lnTo>
                    <a:pt x="4296736" y="997288"/>
                  </a:lnTo>
                  <a:lnTo>
                    <a:pt x="4296736" y="36000"/>
                  </a:lnTo>
                  <a:lnTo>
                    <a:pt x="4293907" y="21987"/>
                  </a:lnTo>
                  <a:lnTo>
                    <a:pt x="4286192" y="10544"/>
                  </a:lnTo>
                  <a:lnTo>
                    <a:pt x="4274749" y="2829"/>
                  </a:lnTo>
                  <a:lnTo>
                    <a:pt x="4260736" y="0"/>
                  </a:lnTo>
                  <a:close/>
                </a:path>
              </a:pathLst>
            </a:custGeom>
            <a:solidFill>
              <a:srgbClr val="FFF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4789" y="803449"/>
              <a:ext cx="114214" cy="114214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449033" y="790516"/>
            <a:ext cx="6604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424789" y="1147594"/>
            <a:ext cx="114300" cy="286385"/>
            <a:chOff x="424789" y="1147594"/>
            <a:chExt cx="114300" cy="286385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4789" y="1147594"/>
              <a:ext cx="114214" cy="11421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24789" y="1319666"/>
              <a:ext cx="114214" cy="114214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449033" y="1134661"/>
            <a:ext cx="66040" cy="273793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635"/>
              </a:spcBef>
            </a:pP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3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0049" y="749324"/>
            <a:ext cx="3685540" cy="88011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Did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you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capture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diverse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set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mRNAs?</a:t>
            </a:r>
            <a:r>
              <a:rPr sz="1100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(or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RNAs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type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that</a:t>
            </a:r>
            <a:r>
              <a:rPr sz="11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you</a:t>
            </a:r>
            <a:r>
              <a:rPr sz="11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expect)?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 marR="30480">
              <a:lnSpc>
                <a:spcPct val="102600"/>
              </a:lnSpc>
            </a:pP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0" dirty="0">
                <a:latin typeface="Calibri Light" panose="020F0302020204030204" pitchFamily="34" charset="0"/>
                <a:cs typeface="Calibri Light" panose="020F0302020204030204" pitchFamily="34" charset="0"/>
              </a:rPr>
              <a:t>gene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bodies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covered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similarly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latin typeface="Calibri Light" panose="020F0302020204030204" pitchFamily="34" charset="0"/>
                <a:cs typeface="Calibri Light" panose="020F0302020204030204" pitchFamily="34" charset="0"/>
              </a:rPr>
              <a:t>across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different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samples?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Is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there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evidence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contaminations,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either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from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highly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abundant,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irrelevant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transcripts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or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from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genomic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DNA?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67639" y="1792427"/>
            <a:ext cx="4072724" cy="1357579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9" name="object 19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41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794" y="792"/>
            <a:ext cx="104521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Gene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expression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quantification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Quantification</a:t>
            </a:r>
            <a:r>
              <a:rPr spc="75" dirty="0"/>
              <a:t> </a:t>
            </a:r>
            <a:r>
              <a:rPr dirty="0"/>
              <a:t>of</a:t>
            </a:r>
            <a:r>
              <a:rPr spc="75" dirty="0"/>
              <a:t> </a:t>
            </a:r>
            <a:r>
              <a:rPr dirty="0"/>
              <a:t>gene</a:t>
            </a:r>
            <a:r>
              <a:rPr spc="80" dirty="0"/>
              <a:t> </a:t>
            </a:r>
            <a:r>
              <a:rPr spc="-20" dirty="0"/>
              <a:t>expression</a:t>
            </a:r>
            <a:r>
              <a:rPr spc="75" dirty="0"/>
              <a:t> </a:t>
            </a:r>
            <a:r>
              <a:rPr dirty="0"/>
              <a:t>following</a:t>
            </a:r>
            <a:r>
              <a:rPr spc="75" dirty="0"/>
              <a:t> </a:t>
            </a:r>
            <a:r>
              <a:rPr spc="-10" dirty="0"/>
              <a:t>sequencing</a:t>
            </a:r>
          </a:p>
        </p:txBody>
      </p:sp>
      <p:sp>
        <p:nvSpPr>
          <p:cNvPr id="7" name="object 7"/>
          <p:cNvSpPr/>
          <p:nvPr/>
        </p:nvSpPr>
        <p:spPr>
          <a:xfrm>
            <a:off x="86854" y="642340"/>
            <a:ext cx="4434840" cy="198755"/>
          </a:xfrm>
          <a:custGeom>
            <a:avLst/>
            <a:gdLst/>
            <a:ahLst/>
            <a:cxnLst/>
            <a:rect l="l" t="t" r="r" b="b"/>
            <a:pathLst>
              <a:path w="4434840" h="198755">
                <a:moveTo>
                  <a:pt x="4383537" y="0"/>
                </a:moveTo>
                <a:lnTo>
                  <a:pt x="50800" y="0"/>
                </a:lnTo>
                <a:lnTo>
                  <a:pt x="31075" y="4008"/>
                </a:lnTo>
                <a:lnTo>
                  <a:pt x="14922" y="14922"/>
                </a:lnTo>
                <a:lnTo>
                  <a:pt x="4008" y="31075"/>
                </a:lnTo>
                <a:lnTo>
                  <a:pt x="0" y="50800"/>
                </a:lnTo>
                <a:lnTo>
                  <a:pt x="0" y="198363"/>
                </a:lnTo>
                <a:lnTo>
                  <a:pt x="4434338" y="198363"/>
                </a:lnTo>
                <a:lnTo>
                  <a:pt x="4434338" y="50800"/>
                </a:lnTo>
                <a:lnTo>
                  <a:pt x="4430329" y="31075"/>
                </a:lnTo>
                <a:lnTo>
                  <a:pt x="4419415" y="14922"/>
                </a:lnTo>
                <a:lnTo>
                  <a:pt x="4403262" y="4008"/>
                </a:lnTo>
                <a:lnTo>
                  <a:pt x="4383537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19900" y="621345"/>
            <a:ext cx="3412490" cy="19684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Typical</a:t>
            </a:r>
            <a:r>
              <a:rPr sz="1200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  <a:r>
              <a:rPr sz="1200" spc="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workflow</a:t>
            </a:r>
            <a:r>
              <a:rPr sz="1200" spc="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200" spc="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bulk</a:t>
            </a:r>
            <a:r>
              <a:rPr sz="1200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RNA-seq</a:t>
            </a:r>
            <a:r>
              <a:rPr sz="1200" spc="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data</a:t>
            </a:r>
            <a:endParaRPr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86854" y="828052"/>
            <a:ext cx="4434840" cy="2418080"/>
            <a:chOff x="86854" y="828052"/>
            <a:chExt cx="4434840" cy="2418080"/>
          </a:xfrm>
        </p:grpSpPr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55" y="828052"/>
              <a:ext cx="4434337" cy="50609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86854" y="872309"/>
              <a:ext cx="4434840" cy="2374265"/>
            </a:xfrm>
            <a:custGeom>
              <a:avLst/>
              <a:gdLst/>
              <a:ahLst/>
              <a:cxnLst/>
              <a:rect l="l" t="t" r="r" b="b"/>
              <a:pathLst>
                <a:path w="4434840" h="2374265">
                  <a:moveTo>
                    <a:pt x="4434338" y="0"/>
                  </a:moveTo>
                  <a:lnTo>
                    <a:pt x="0" y="0"/>
                  </a:lnTo>
                  <a:lnTo>
                    <a:pt x="0" y="2322921"/>
                  </a:lnTo>
                  <a:lnTo>
                    <a:pt x="4008" y="2342646"/>
                  </a:lnTo>
                  <a:lnTo>
                    <a:pt x="14922" y="2358799"/>
                  </a:lnTo>
                  <a:lnTo>
                    <a:pt x="31075" y="2369713"/>
                  </a:lnTo>
                  <a:lnTo>
                    <a:pt x="50800" y="2373721"/>
                  </a:lnTo>
                  <a:lnTo>
                    <a:pt x="4383537" y="2373721"/>
                  </a:lnTo>
                  <a:lnTo>
                    <a:pt x="4403262" y="2369713"/>
                  </a:lnTo>
                  <a:lnTo>
                    <a:pt x="4419415" y="2358799"/>
                  </a:lnTo>
                  <a:lnTo>
                    <a:pt x="4430329" y="2342646"/>
                  </a:lnTo>
                  <a:lnTo>
                    <a:pt x="4434338" y="2322921"/>
                  </a:lnTo>
                  <a:lnTo>
                    <a:pt x="4434338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655" y="897650"/>
              <a:ext cx="3899367" cy="648409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783" y="1657003"/>
              <a:ext cx="114214" cy="114214"/>
            </a:xfrm>
            <a:prstGeom prst="rect">
              <a:avLst/>
            </a:prstGeom>
          </p:spPr>
        </p:pic>
      </p:grpSp>
      <p:sp>
        <p:nvSpPr>
          <p:cNvPr id="14" name="object 14"/>
          <p:cNvSpPr txBox="1"/>
          <p:nvPr/>
        </p:nvSpPr>
        <p:spPr>
          <a:xfrm>
            <a:off x="251040" y="1644070"/>
            <a:ext cx="6604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object 15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26783" y="2132745"/>
            <a:ext cx="114214" cy="114214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251040" y="2119813"/>
            <a:ext cx="6604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76656" y="1602891"/>
            <a:ext cx="4040504" cy="9690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100">
              <a:lnSpc>
                <a:spcPts val="1310"/>
              </a:lnSpc>
              <a:spcBef>
                <a:spcPts val="90"/>
              </a:spcBef>
            </a:pPr>
            <a:r>
              <a:rPr sz="1100" spc="-145" dirty="0">
                <a:latin typeface="Calibri Light" panose="020F0302020204030204" pitchFamily="34" charset="0"/>
                <a:cs typeface="Calibri Light" panose="020F0302020204030204" pitchFamily="34" charset="0"/>
              </a:rPr>
              <a:t>Read</a:t>
            </a:r>
            <a:r>
              <a:rPr sz="11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mapping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indent="-137795">
              <a:lnSpc>
                <a:spcPts val="1185"/>
              </a:lnSpc>
              <a:buClr>
                <a:srgbClr val="B31A1A"/>
              </a:buClr>
              <a:buSzPct val="60000"/>
              <a:buChar char="►"/>
              <a:tabLst>
                <a:tab pos="315595" algn="l"/>
              </a:tabLst>
            </a:pP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splice-</a:t>
            </a:r>
            <a:r>
              <a:rPr sz="10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aware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alignment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tools!</a:t>
            </a:r>
            <a:r>
              <a:rPr sz="1000" spc="10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e.g.</a:t>
            </a:r>
            <a:r>
              <a:rPr sz="1000" spc="1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STAR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indent="-137795">
              <a:lnSpc>
                <a:spcPts val="1200"/>
              </a:lnSpc>
              <a:buClr>
                <a:srgbClr val="B31A1A"/>
              </a:buClr>
              <a:buSzPct val="60000"/>
              <a:buChar char="►"/>
              <a:tabLst>
                <a:tab pos="315595" algn="l"/>
              </a:tabLst>
            </a:pPr>
            <a:r>
              <a:rPr sz="10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using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reference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genome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reference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transcriptome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information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100">
              <a:lnSpc>
                <a:spcPts val="1310"/>
              </a:lnSpc>
              <a:spcBef>
                <a:spcPts val="55"/>
              </a:spcBef>
            </a:pPr>
            <a:r>
              <a:rPr sz="1100" spc="-120" dirty="0">
                <a:latin typeface="Calibri Light" panose="020F0302020204030204" pitchFamily="34" charset="0"/>
                <a:cs typeface="Calibri Light" panose="020F0302020204030204" pitchFamily="34" charset="0"/>
              </a:rPr>
              <a:t>Count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latin typeface="Calibri Light" panose="020F0302020204030204" pitchFamily="34" charset="0"/>
                <a:cs typeface="Calibri Light" panose="020F0302020204030204" pitchFamily="34" charset="0"/>
              </a:rPr>
              <a:t>reads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that</a:t>
            </a:r>
            <a:r>
              <a:rPr sz="11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overlap</a:t>
            </a:r>
            <a:r>
              <a:rPr sz="11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sz="11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annotated</a:t>
            </a:r>
            <a:r>
              <a:rPr sz="11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genes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14960" marR="30480" indent="-137160">
              <a:lnSpc>
                <a:spcPts val="1200"/>
              </a:lnSpc>
              <a:spcBef>
                <a:spcPts val="25"/>
              </a:spcBef>
              <a:buClr>
                <a:srgbClr val="B31A1A"/>
              </a:buClr>
              <a:buSzPct val="60000"/>
              <a:buChar char="►"/>
              <a:tabLst>
                <a:tab pos="315595" algn="l"/>
              </a:tabLst>
            </a:pP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0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more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often</a:t>
            </a:r>
            <a:r>
              <a:rPr sz="10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transcript</a:t>
            </a:r>
            <a:r>
              <a:rPr sz="10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85" dirty="0">
                <a:latin typeface="Calibri Light" panose="020F0302020204030204" pitchFamily="34" charset="0"/>
                <a:cs typeface="Calibri Light" panose="020F0302020204030204" pitchFamily="34" charset="0"/>
              </a:rPr>
              <a:t>was</a:t>
            </a:r>
            <a:r>
              <a:rPr sz="10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present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10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cell</a:t>
            </a:r>
            <a:r>
              <a:rPr sz="10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population,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more </a:t>
            </a:r>
            <a:r>
              <a:rPr sz="10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reads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we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should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have</a:t>
            </a:r>
            <a:r>
              <a:rPr sz="10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mapped</a:t>
            </a:r>
            <a:r>
              <a:rPr sz="10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0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there</a:t>
            </a:r>
            <a:endParaRPr sz="1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8" name="object 18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090853" y="2570776"/>
            <a:ext cx="2426268" cy="630829"/>
          </a:xfrm>
          <a:prstGeom prst="rect">
            <a:avLst/>
          </a:prstGeom>
        </p:spPr>
      </p:pic>
      <p:grpSp>
        <p:nvGrpSpPr>
          <p:cNvPr id="19" name="object 19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20" name="object 20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24" name="object 24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8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object 25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42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794" y="792"/>
            <a:ext cx="104521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Gene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expression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quantification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Quantification</a:t>
            </a:r>
            <a:r>
              <a:rPr spc="75" dirty="0"/>
              <a:t> </a:t>
            </a:r>
            <a:r>
              <a:rPr dirty="0"/>
              <a:t>of</a:t>
            </a:r>
            <a:r>
              <a:rPr spc="75" dirty="0"/>
              <a:t> </a:t>
            </a:r>
            <a:r>
              <a:rPr dirty="0"/>
              <a:t>gene</a:t>
            </a:r>
            <a:r>
              <a:rPr spc="80" dirty="0"/>
              <a:t> </a:t>
            </a:r>
            <a:r>
              <a:rPr spc="-20" dirty="0"/>
              <a:t>expression</a:t>
            </a:r>
            <a:r>
              <a:rPr spc="75" dirty="0"/>
              <a:t> </a:t>
            </a:r>
            <a:r>
              <a:rPr dirty="0"/>
              <a:t>following</a:t>
            </a:r>
            <a:r>
              <a:rPr spc="75" dirty="0"/>
              <a:t> </a:t>
            </a:r>
            <a:r>
              <a:rPr spc="-10" dirty="0"/>
              <a:t>sequencing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86854" y="633996"/>
            <a:ext cx="4434840" cy="2625090"/>
            <a:chOff x="86854" y="633996"/>
            <a:chExt cx="4434840" cy="2625090"/>
          </a:xfrm>
        </p:grpSpPr>
        <p:sp>
          <p:nvSpPr>
            <p:cNvPr id="8" name="object 8"/>
            <p:cNvSpPr/>
            <p:nvPr/>
          </p:nvSpPr>
          <p:spPr>
            <a:xfrm>
              <a:off x="86854" y="633996"/>
              <a:ext cx="4434840" cy="198755"/>
            </a:xfrm>
            <a:custGeom>
              <a:avLst/>
              <a:gdLst/>
              <a:ahLst/>
              <a:cxnLst/>
              <a:rect l="l" t="t" r="r" b="b"/>
              <a:pathLst>
                <a:path w="4434840" h="198755">
                  <a:moveTo>
                    <a:pt x="4383537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8363"/>
                  </a:lnTo>
                  <a:lnTo>
                    <a:pt x="4434338" y="198363"/>
                  </a:lnTo>
                  <a:lnTo>
                    <a:pt x="4434338" y="50800"/>
                  </a:lnTo>
                  <a:lnTo>
                    <a:pt x="4430329" y="31075"/>
                  </a:lnTo>
                  <a:lnTo>
                    <a:pt x="4419415" y="14922"/>
                  </a:lnTo>
                  <a:lnTo>
                    <a:pt x="4403262" y="4008"/>
                  </a:lnTo>
                  <a:lnTo>
                    <a:pt x="438353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55" y="819696"/>
              <a:ext cx="4434337" cy="5060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6854" y="863958"/>
              <a:ext cx="4434840" cy="2395220"/>
            </a:xfrm>
            <a:custGeom>
              <a:avLst/>
              <a:gdLst/>
              <a:ahLst/>
              <a:cxnLst/>
              <a:rect l="l" t="t" r="r" b="b"/>
              <a:pathLst>
                <a:path w="4434840" h="2395220">
                  <a:moveTo>
                    <a:pt x="4434338" y="0"/>
                  </a:moveTo>
                  <a:lnTo>
                    <a:pt x="0" y="0"/>
                  </a:lnTo>
                  <a:lnTo>
                    <a:pt x="0" y="2343795"/>
                  </a:lnTo>
                  <a:lnTo>
                    <a:pt x="4008" y="2363520"/>
                  </a:lnTo>
                  <a:lnTo>
                    <a:pt x="14922" y="2379672"/>
                  </a:lnTo>
                  <a:lnTo>
                    <a:pt x="31075" y="2390587"/>
                  </a:lnTo>
                  <a:lnTo>
                    <a:pt x="50800" y="2394595"/>
                  </a:lnTo>
                  <a:lnTo>
                    <a:pt x="4383537" y="2394595"/>
                  </a:lnTo>
                  <a:lnTo>
                    <a:pt x="4403262" y="2390587"/>
                  </a:lnTo>
                  <a:lnTo>
                    <a:pt x="4419415" y="2379672"/>
                  </a:lnTo>
                  <a:lnTo>
                    <a:pt x="4430329" y="2363520"/>
                  </a:lnTo>
                  <a:lnTo>
                    <a:pt x="4434338" y="2343795"/>
                  </a:lnTo>
                  <a:lnTo>
                    <a:pt x="4434338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0212" y="1577924"/>
              <a:ext cx="65265" cy="65265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24955" y="570191"/>
            <a:ext cx="4323715" cy="1116330"/>
          </a:xfrm>
          <a:prstGeom prst="rect">
            <a:avLst/>
          </a:prstGeom>
        </p:spPr>
        <p:txBody>
          <a:bodyPr vert="horz" wrap="square" lIns="0" tIns="33655" rIns="0" bIns="0" rtlCol="0">
            <a:spAutoFit/>
          </a:bodyPr>
          <a:lstStyle/>
          <a:p>
            <a:pPr marL="12700" marR="5080" algn="just">
              <a:lnSpc>
                <a:spcPct val="111700"/>
              </a:lnSpc>
              <a:spcBef>
                <a:spcPts val="265"/>
              </a:spcBef>
            </a:pP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2.</a:t>
            </a:r>
            <a:r>
              <a:rPr sz="1200" spc="2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Counting</a:t>
            </a:r>
            <a:r>
              <a:rPr sz="1200" spc="1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read-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gene</a:t>
            </a:r>
            <a:r>
              <a:rPr sz="1200" spc="1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overlaps</a:t>
            </a:r>
            <a:r>
              <a:rPr sz="1200" spc="1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sz="1200" spc="1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featureCounts</a:t>
            </a:r>
            <a:r>
              <a:rPr sz="1200" spc="8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post-</a:t>
            </a:r>
            <a:r>
              <a:rPr sz="12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alignment </a:t>
            </a:r>
            <a:r>
              <a:rPr sz="1100" spc="-80" dirty="0">
                <a:latin typeface="Calibri Light" panose="020F0302020204030204" pitchFamily="34" charset="0"/>
                <a:cs typeface="Calibri Light" panose="020F0302020204030204" pitchFamily="34" charset="0"/>
              </a:rPr>
              <a:t>Several</a:t>
            </a:r>
            <a:r>
              <a:rPr sz="11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tools</a:t>
            </a:r>
            <a:r>
              <a:rPr sz="11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sz="11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available</a:t>
            </a:r>
            <a:r>
              <a:rPr sz="11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1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this</a:t>
            </a:r>
            <a:r>
              <a:rPr sz="11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task;</a:t>
            </a:r>
            <a:r>
              <a:rPr sz="11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featureCounts</a:t>
            </a:r>
            <a:r>
              <a:rPr sz="1100" spc="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sz="11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fastest</a:t>
            </a:r>
            <a:r>
              <a:rPr sz="11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one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[Liao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et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al.,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2014].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R="19050" algn="ctr">
              <a:lnSpc>
                <a:spcPct val="100000"/>
              </a:lnSpc>
              <a:spcBef>
                <a:spcPts val="600"/>
              </a:spcBef>
            </a:pPr>
            <a:r>
              <a:rPr sz="1100" spc="-105" dirty="0">
                <a:latin typeface="Calibri Light" panose="020F0302020204030204" pitchFamily="34" charset="0"/>
                <a:cs typeface="Calibri Light" panose="020F0302020204030204" pitchFamily="34" charset="0"/>
              </a:rPr>
              <a:t>Minimal</a:t>
            </a:r>
            <a:r>
              <a:rPr sz="11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5" dirty="0">
                <a:latin typeface="Calibri Light" panose="020F0302020204030204" pitchFamily="34" charset="0"/>
                <a:cs typeface="Calibri Light" panose="020F0302020204030204" pitchFamily="34" charset="0"/>
              </a:rPr>
              <a:t>input</a:t>
            </a:r>
            <a:r>
              <a:rPr sz="11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0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1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35" dirty="0">
                <a:latin typeface="Calibri Light" panose="020F0302020204030204" pitchFamily="34" charset="0"/>
                <a:cs typeface="Calibri Light" panose="020F0302020204030204" pitchFamily="34" charset="0"/>
              </a:rPr>
              <a:t>counting</a:t>
            </a:r>
            <a:r>
              <a:rPr sz="11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25" dirty="0">
                <a:latin typeface="Calibri Light" panose="020F0302020204030204" pitchFamily="34" charset="0"/>
                <a:cs typeface="Calibri Light" panose="020F0302020204030204" pitchFamily="34" charset="0"/>
              </a:rPr>
              <a:t>read-</a:t>
            </a:r>
            <a:r>
              <a:rPr sz="1100" spc="-145" dirty="0">
                <a:latin typeface="Calibri Light" panose="020F0302020204030204" pitchFamily="34" charset="0"/>
                <a:cs typeface="Calibri Light" panose="020F0302020204030204" pitchFamily="34" charset="0"/>
              </a:rPr>
              <a:t>gene</a:t>
            </a:r>
            <a:r>
              <a:rPr sz="11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overlaps: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R="27940" algn="ctr">
              <a:lnSpc>
                <a:spcPct val="100000"/>
              </a:lnSpc>
              <a:spcBef>
                <a:spcPts val="600"/>
              </a:spcBef>
            </a:pPr>
            <a:r>
              <a:rPr sz="1100" spc="-140" dirty="0">
                <a:latin typeface="Calibri Light" panose="020F0302020204030204" pitchFamily="34" charset="0"/>
                <a:cs typeface="Calibri Light" panose="020F0302020204030204" pitchFamily="34" charset="0"/>
              </a:rPr>
              <a:t>GTF</a:t>
            </a:r>
            <a:r>
              <a:rPr sz="1100" spc="7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file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defining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loci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from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which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RNA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could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have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originated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137655" y="1685319"/>
            <a:ext cx="4333240" cy="886460"/>
            <a:chOff x="137655" y="1685319"/>
            <a:chExt cx="4333240" cy="886460"/>
          </a:xfrm>
        </p:grpSpPr>
        <p:pic>
          <p:nvPicPr>
            <p:cNvPr id="14" name="object 14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7655" y="1685319"/>
              <a:ext cx="4332701" cy="716339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80212" y="2505938"/>
              <a:ext cx="65265" cy="65265"/>
            </a:xfrm>
            <a:prstGeom prst="rect">
              <a:avLst/>
            </a:prstGeom>
          </p:spPr>
        </p:pic>
      </p:grpSp>
      <p:sp>
        <p:nvSpPr>
          <p:cNvPr id="16" name="object 16"/>
          <p:cNvSpPr txBox="1"/>
          <p:nvPr/>
        </p:nvSpPr>
        <p:spPr>
          <a:xfrm>
            <a:off x="402056" y="2422485"/>
            <a:ext cx="356552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295" dirty="0">
                <a:latin typeface="Calibri Light" panose="020F0302020204030204" pitchFamily="34" charset="0"/>
                <a:cs typeface="Calibri Light" panose="020F0302020204030204" pitchFamily="34" charset="0"/>
              </a:rPr>
              <a:t>BAM</a:t>
            </a:r>
            <a:r>
              <a:rPr sz="1100" spc="8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file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5" dirty="0">
                <a:latin typeface="Calibri Light" panose="020F0302020204030204" pitchFamily="34" charset="0"/>
                <a:cs typeface="Calibri Light" panose="020F0302020204030204" pitchFamily="34" charset="0"/>
              </a:rPr>
              <a:t>genome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coordinates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each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5" dirty="0">
                <a:latin typeface="Calibri Light" panose="020F0302020204030204" pitchFamily="34" charset="0"/>
                <a:cs typeface="Calibri Light" panose="020F0302020204030204" pitchFamily="34" charset="0"/>
              </a:rPr>
              <a:t>sequenced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read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37655" y="2613327"/>
            <a:ext cx="4332701" cy="600801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9" name="object 19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43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794" y="792"/>
            <a:ext cx="104521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Gene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expression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quantification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Quantification</a:t>
            </a:r>
            <a:r>
              <a:rPr spc="75" dirty="0"/>
              <a:t> </a:t>
            </a:r>
            <a:r>
              <a:rPr dirty="0"/>
              <a:t>of</a:t>
            </a:r>
            <a:r>
              <a:rPr spc="75" dirty="0"/>
              <a:t> </a:t>
            </a:r>
            <a:r>
              <a:rPr dirty="0"/>
              <a:t>gene</a:t>
            </a:r>
            <a:r>
              <a:rPr spc="80" dirty="0"/>
              <a:t> </a:t>
            </a:r>
            <a:r>
              <a:rPr spc="-20" dirty="0"/>
              <a:t>expression</a:t>
            </a:r>
            <a:r>
              <a:rPr spc="75" dirty="0"/>
              <a:t> </a:t>
            </a:r>
            <a:r>
              <a:rPr dirty="0"/>
              <a:t>following</a:t>
            </a:r>
            <a:r>
              <a:rPr spc="75" dirty="0"/>
              <a:t> </a:t>
            </a:r>
            <a:r>
              <a:rPr spc="-10" dirty="0"/>
              <a:t>sequencing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86854" y="641502"/>
            <a:ext cx="4434840" cy="2606040"/>
            <a:chOff x="86854" y="641502"/>
            <a:chExt cx="4434840" cy="2606040"/>
          </a:xfrm>
        </p:grpSpPr>
        <p:sp>
          <p:nvSpPr>
            <p:cNvPr id="8" name="object 8"/>
            <p:cNvSpPr/>
            <p:nvPr/>
          </p:nvSpPr>
          <p:spPr>
            <a:xfrm>
              <a:off x="86854" y="641502"/>
              <a:ext cx="4434840" cy="198755"/>
            </a:xfrm>
            <a:custGeom>
              <a:avLst/>
              <a:gdLst/>
              <a:ahLst/>
              <a:cxnLst/>
              <a:rect l="l" t="t" r="r" b="b"/>
              <a:pathLst>
                <a:path w="4434840" h="198755">
                  <a:moveTo>
                    <a:pt x="4383537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8363"/>
                  </a:lnTo>
                  <a:lnTo>
                    <a:pt x="4434338" y="198363"/>
                  </a:lnTo>
                  <a:lnTo>
                    <a:pt x="4434338" y="50800"/>
                  </a:lnTo>
                  <a:lnTo>
                    <a:pt x="4430329" y="31075"/>
                  </a:lnTo>
                  <a:lnTo>
                    <a:pt x="4419415" y="14922"/>
                  </a:lnTo>
                  <a:lnTo>
                    <a:pt x="4403262" y="4008"/>
                  </a:lnTo>
                  <a:lnTo>
                    <a:pt x="438353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55" y="827214"/>
              <a:ext cx="4434337" cy="5060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6854" y="871458"/>
              <a:ext cx="4434840" cy="2376170"/>
            </a:xfrm>
            <a:custGeom>
              <a:avLst/>
              <a:gdLst/>
              <a:ahLst/>
              <a:cxnLst/>
              <a:rect l="l" t="t" r="r" b="b"/>
              <a:pathLst>
                <a:path w="4434840" h="2376170">
                  <a:moveTo>
                    <a:pt x="4434338" y="0"/>
                  </a:moveTo>
                  <a:lnTo>
                    <a:pt x="0" y="0"/>
                  </a:lnTo>
                  <a:lnTo>
                    <a:pt x="0" y="2325029"/>
                  </a:lnTo>
                  <a:lnTo>
                    <a:pt x="4008" y="2344754"/>
                  </a:lnTo>
                  <a:lnTo>
                    <a:pt x="14922" y="2360907"/>
                  </a:lnTo>
                  <a:lnTo>
                    <a:pt x="31075" y="2371821"/>
                  </a:lnTo>
                  <a:lnTo>
                    <a:pt x="50800" y="2375830"/>
                  </a:lnTo>
                  <a:lnTo>
                    <a:pt x="4383537" y="2375830"/>
                  </a:lnTo>
                  <a:lnTo>
                    <a:pt x="4403262" y="2371821"/>
                  </a:lnTo>
                  <a:lnTo>
                    <a:pt x="4419415" y="2360907"/>
                  </a:lnTo>
                  <a:lnTo>
                    <a:pt x="4430329" y="2344754"/>
                  </a:lnTo>
                  <a:lnTo>
                    <a:pt x="4434338" y="2325029"/>
                  </a:lnTo>
                  <a:lnTo>
                    <a:pt x="4434338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2100" y="1223632"/>
              <a:ext cx="65265" cy="65265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2100" y="1747786"/>
              <a:ext cx="65265" cy="65265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124955" y="620506"/>
            <a:ext cx="4312285" cy="175196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2.</a:t>
            </a:r>
            <a:r>
              <a:rPr sz="1200" spc="2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Counting</a:t>
            </a:r>
            <a:r>
              <a:rPr sz="1200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read-</a:t>
            </a:r>
            <a:r>
              <a:rPr sz="12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gene</a:t>
            </a:r>
            <a:r>
              <a:rPr sz="1200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overlaps</a:t>
            </a:r>
            <a:r>
              <a:rPr sz="1200" spc="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sz="1200" spc="1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featureCounts</a:t>
            </a:r>
            <a:r>
              <a:rPr sz="1200" spc="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post-</a:t>
            </a:r>
            <a:r>
              <a:rPr sz="12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alignment</a:t>
            </a:r>
            <a:endParaRPr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01625" marR="2267585">
              <a:lnSpc>
                <a:spcPct val="102600"/>
              </a:lnSpc>
            </a:pPr>
            <a:r>
              <a:rPr sz="1100" spc="-140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features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204" dirty="0">
                <a:latin typeface="Calibri Light" panose="020F0302020204030204" pitchFamily="34" charset="0"/>
                <a:cs typeface="Calibri Light" panose="020F0302020204030204" pitchFamily="34" charset="0"/>
              </a:rPr>
              <a:t>=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single</a:t>
            </a:r>
            <a:r>
              <a:rPr sz="11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rows</a:t>
            </a:r>
            <a:r>
              <a:rPr sz="11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within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GTF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file,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e.g.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exons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01625" marR="2197735">
              <a:lnSpc>
                <a:spcPct val="102600"/>
              </a:lnSpc>
              <a:spcBef>
                <a:spcPts val="1415"/>
              </a:spcBef>
            </a:pPr>
            <a:r>
              <a:rPr sz="1100" spc="-145" dirty="0">
                <a:latin typeface="Calibri Light" panose="020F0302020204030204" pitchFamily="34" charset="0"/>
                <a:cs typeface="Calibri Light" panose="020F0302020204030204" pitchFamily="34" charset="0"/>
              </a:rPr>
              <a:t>meta-</a:t>
            </a:r>
            <a:r>
              <a:rPr sz="1100" spc="-130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features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204" dirty="0">
                <a:latin typeface="Calibri Light" panose="020F0302020204030204" pitchFamily="34" charset="0"/>
                <a:cs typeface="Calibri Light" panose="020F0302020204030204" pitchFamily="34" charset="0"/>
              </a:rPr>
              <a:t>=</a:t>
            </a:r>
            <a:r>
              <a:rPr sz="11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how</a:t>
            </a:r>
            <a:r>
              <a:rPr sz="11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single 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rows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may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be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grouped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together,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01625">
              <a:lnSpc>
                <a:spcPct val="100000"/>
              </a:lnSpc>
              <a:spcBef>
                <a:spcPts val="35"/>
              </a:spcBef>
            </a:pP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e.g.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by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transcript-</a:t>
            </a:r>
            <a:r>
              <a:rPr sz="1100" spc="105" dirty="0">
                <a:latin typeface="Calibri Light" panose="020F0302020204030204" pitchFamily="34" charset="0"/>
                <a:cs typeface="Calibri Light" panose="020F0302020204030204" pitchFamily="34" charset="0"/>
              </a:rPr>
              <a:t>id</a:t>
            </a:r>
            <a:r>
              <a:rPr sz="11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or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01625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gene-id</a:t>
            </a:r>
            <a:r>
              <a:rPr sz="1100" spc="2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(-</a:t>
            </a:r>
            <a:r>
              <a:rPr sz="1100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g</a:t>
            </a:r>
            <a:r>
              <a:rPr sz="1100" spc="2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option)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9732" y="2698088"/>
            <a:ext cx="2079625" cy="396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 marR="5080" algn="ctr">
              <a:lnSpc>
                <a:spcPts val="950"/>
              </a:lnSpc>
              <a:spcBef>
                <a:spcPts val="135"/>
              </a:spcBef>
            </a:pPr>
            <a:r>
              <a:rPr sz="8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See</a:t>
            </a:r>
            <a:r>
              <a:rPr sz="8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6"/>
              </a:rPr>
              <a:t>http://bioinf.wehi.edu.au/featureCounts/</a:t>
            </a:r>
            <a:r>
              <a:rPr sz="800" spc="5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8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Chapter</a:t>
            </a:r>
            <a:r>
              <a:rPr sz="8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7</a:t>
            </a:r>
            <a:r>
              <a:rPr sz="800" spc="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8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7"/>
              </a:rPr>
              <a:t>SubreadUsersGuide.pdf</a:t>
            </a:r>
            <a:r>
              <a:rPr sz="8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details</a:t>
            </a:r>
            <a:r>
              <a:rPr sz="800" spc="17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800" spc="2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featureCounts</a:t>
            </a:r>
            <a:r>
              <a:rPr sz="800" spc="2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usage!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5" name="object 15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378773" y="835204"/>
            <a:ext cx="2229230" cy="2367659"/>
          </a:xfrm>
          <a:prstGeom prst="rect">
            <a:avLst/>
          </a:prstGeom>
        </p:spPr>
      </p:pic>
      <p:grpSp>
        <p:nvGrpSpPr>
          <p:cNvPr id="16" name="object 16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7" name="object 17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21" name="object 21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9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44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794" y="792"/>
            <a:ext cx="104521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Gene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expression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quantification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Quantification</a:t>
            </a:r>
            <a:r>
              <a:rPr spc="75" dirty="0"/>
              <a:t> </a:t>
            </a:r>
            <a:r>
              <a:rPr dirty="0"/>
              <a:t>of</a:t>
            </a:r>
            <a:r>
              <a:rPr spc="75" dirty="0"/>
              <a:t> </a:t>
            </a:r>
            <a:r>
              <a:rPr dirty="0"/>
              <a:t>gene</a:t>
            </a:r>
            <a:r>
              <a:rPr spc="80" dirty="0"/>
              <a:t> </a:t>
            </a:r>
            <a:r>
              <a:rPr spc="-20" dirty="0"/>
              <a:t>expression</a:t>
            </a:r>
            <a:r>
              <a:rPr spc="75" dirty="0"/>
              <a:t> </a:t>
            </a:r>
            <a:r>
              <a:rPr dirty="0"/>
              <a:t>following</a:t>
            </a:r>
            <a:r>
              <a:rPr spc="75" dirty="0"/>
              <a:t> </a:t>
            </a:r>
            <a:r>
              <a:rPr spc="-10" dirty="0"/>
              <a:t>sequencing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86854" y="1040561"/>
            <a:ext cx="4434840" cy="1608455"/>
            <a:chOff x="86854" y="1040561"/>
            <a:chExt cx="4434840" cy="1608455"/>
          </a:xfrm>
        </p:grpSpPr>
        <p:sp>
          <p:nvSpPr>
            <p:cNvPr id="8" name="object 8"/>
            <p:cNvSpPr/>
            <p:nvPr/>
          </p:nvSpPr>
          <p:spPr>
            <a:xfrm>
              <a:off x="86854" y="1040561"/>
              <a:ext cx="4434840" cy="198755"/>
            </a:xfrm>
            <a:custGeom>
              <a:avLst/>
              <a:gdLst/>
              <a:ahLst/>
              <a:cxnLst/>
              <a:rect l="l" t="t" r="r" b="b"/>
              <a:pathLst>
                <a:path w="4434840" h="198755">
                  <a:moveTo>
                    <a:pt x="4383537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8363"/>
                  </a:lnTo>
                  <a:lnTo>
                    <a:pt x="4434338" y="198363"/>
                  </a:lnTo>
                  <a:lnTo>
                    <a:pt x="4434338" y="50800"/>
                  </a:lnTo>
                  <a:lnTo>
                    <a:pt x="4430329" y="31075"/>
                  </a:lnTo>
                  <a:lnTo>
                    <a:pt x="4419415" y="14922"/>
                  </a:lnTo>
                  <a:lnTo>
                    <a:pt x="4403262" y="4008"/>
                  </a:lnTo>
                  <a:lnTo>
                    <a:pt x="438353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55" y="1226273"/>
              <a:ext cx="4434337" cy="5060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6854" y="1270537"/>
              <a:ext cx="4434840" cy="1378585"/>
            </a:xfrm>
            <a:custGeom>
              <a:avLst/>
              <a:gdLst/>
              <a:ahLst/>
              <a:cxnLst/>
              <a:rect l="l" t="t" r="r" b="b"/>
              <a:pathLst>
                <a:path w="4434840" h="1378585">
                  <a:moveTo>
                    <a:pt x="4434338" y="0"/>
                  </a:moveTo>
                  <a:lnTo>
                    <a:pt x="0" y="0"/>
                  </a:lnTo>
                  <a:lnTo>
                    <a:pt x="0" y="1327362"/>
                  </a:lnTo>
                  <a:lnTo>
                    <a:pt x="4008" y="1347086"/>
                  </a:lnTo>
                  <a:lnTo>
                    <a:pt x="14922" y="1363239"/>
                  </a:lnTo>
                  <a:lnTo>
                    <a:pt x="31075" y="1374154"/>
                  </a:lnTo>
                  <a:lnTo>
                    <a:pt x="50800" y="1378162"/>
                  </a:lnTo>
                  <a:lnTo>
                    <a:pt x="4383537" y="1378162"/>
                  </a:lnTo>
                  <a:lnTo>
                    <a:pt x="4403262" y="1374154"/>
                  </a:lnTo>
                  <a:lnTo>
                    <a:pt x="4419415" y="1363239"/>
                  </a:lnTo>
                  <a:lnTo>
                    <a:pt x="4430329" y="1347086"/>
                  </a:lnTo>
                  <a:lnTo>
                    <a:pt x="4434338" y="1327362"/>
                  </a:lnTo>
                  <a:lnTo>
                    <a:pt x="4434338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99707" y="1295857"/>
              <a:ext cx="4408805" cy="865505"/>
            </a:xfrm>
            <a:custGeom>
              <a:avLst/>
              <a:gdLst/>
              <a:ahLst/>
              <a:cxnLst/>
              <a:rect l="l" t="t" r="r" b="b"/>
              <a:pathLst>
                <a:path w="4408805" h="865505">
                  <a:moveTo>
                    <a:pt x="4408601" y="0"/>
                  </a:moveTo>
                  <a:lnTo>
                    <a:pt x="0" y="0"/>
                  </a:lnTo>
                  <a:lnTo>
                    <a:pt x="0" y="865327"/>
                  </a:lnTo>
                  <a:lnTo>
                    <a:pt x="4408601" y="865327"/>
                  </a:lnTo>
                  <a:lnTo>
                    <a:pt x="4408601" y="0"/>
                  </a:lnTo>
                  <a:close/>
                </a:path>
              </a:pathLst>
            </a:custGeom>
            <a:solidFill>
              <a:srgbClr val="F8F8F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120243" y="921309"/>
            <a:ext cx="4316730" cy="1696720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7145">
              <a:lnSpc>
                <a:spcPct val="100000"/>
              </a:lnSpc>
              <a:spcBef>
                <a:spcPts val="870"/>
              </a:spcBef>
            </a:pP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2.</a:t>
            </a:r>
            <a:r>
              <a:rPr sz="1200" spc="2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Counting</a:t>
            </a:r>
            <a:r>
              <a:rPr sz="1200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read-</a:t>
            </a:r>
            <a:r>
              <a:rPr sz="12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gene</a:t>
            </a:r>
            <a:r>
              <a:rPr sz="1200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overlaps</a:t>
            </a:r>
            <a:r>
              <a:rPr sz="1200" spc="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sz="1200" spc="1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featureCounts</a:t>
            </a:r>
            <a:r>
              <a:rPr sz="1200" spc="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post-</a:t>
            </a:r>
            <a:r>
              <a:rPr sz="12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alignment</a:t>
            </a:r>
            <a:endParaRPr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">
              <a:lnSpc>
                <a:spcPct val="100000"/>
              </a:lnSpc>
              <a:spcBef>
                <a:spcPts val="575"/>
              </a:spcBef>
            </a:pPr>
            <a:r>
              <a:rPr sz="9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#</a:t>
            </a:r>
            <a:r>
              <a:rPr sz="900" i="1" spc="26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7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featureCounts</a:t>
            </a:r>
            <a:r>
              <a:rPr sz="900" i="1" spc="26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16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sz="900" i="1" spc="26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9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part</a:t>
            </a:r>
            <a:r>
              <a:rPr sz="900" i="1" spc="26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14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900" i="1" spc="26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10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900" i="1" spc="26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6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subread</a:t>
            </a:r>
            <a:r>
              <a:rPr sz="900" i="1" spc="26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10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suite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$</a:t>
            </a:r>
            <a:r>
              <a:rPr sz="900" spc="3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spack</a:t>
            </a:r>
            <a:r>
              <a:rPr sz="900" spc="3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load</a:t>
            </a:r>
            <a:r>
              <a:rPr sz="900" spc="3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subread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9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#</a:t>
            </a:r>
            <a:r>
              <a:rPr sz="900" i="1" spc="2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</a:t>
            </a:r>
            <a:r>
              <a:rPr sz="900" i="1" spc="254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</a:t>
            </a:r>
            <a:r>
              <a:rPr sz="900" i="1" spc="2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6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use</a:t>
            </a:r>
            <a:r>
              <a:rPr sz="900" i="1" spc="254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16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all</a:t>
            </a:r>
            <a:r>
              <a:rPr sz="900" i="1" spc="254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-18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BAM</a:t>
            </a:r>
            <a:r>
              <a:rPr sz="900" i="1" spc="2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17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files</a:t>
            </a:r>
            <a:r>
              <a:rPr sz="900" i="1" spc="254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9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900" i="1" spc="254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10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900" i="1" spc="2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12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folder</a:t>
            </a:r>
            <a:r>
              <a:rPr sz="900" i="1" spc="254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5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alignment</a:t>
            </a:r>
            <a:r>
              <a:rPr sz="900" i="1" spc="254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10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via</a:t>
            </a:r>
            <a:r>
              <a:rPr sz="900" i="1" spc="2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i="1" spc="4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*.bam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">
              <a:lnSpc>
                <a:spcPct val="100000"/>
              </a:lnSpc>
              <a:spcBef>
                <a:spcPts val="15"/>
              </a:spcBef>
            </a:pP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$</a:t>
            </a:r>
            <a:r>
              <a:rPr sz="900" spc="3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featureCounts</a:t>
            </a:r>
            <a:r>
              <a:rPr sz="900" spc="35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70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sz="900" spc="11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900" spc="3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sacCer3.gtf</a:t>
            </a:r>
            <a:r>
              <a:rPr sz="900" spc="3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\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73455">
              <a:lnSpc>
                <a:spcPct val="100000"/>
              </a:lnSpc>
              <a:spcBef>
                <a:spcPts val="15"/>
              </a:spcBef>
            </a:pPr>
            <a:r>
              <a:rPr sz="9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sz="900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o</a:t>
            </a:r>
            <a:r>
              <a:rPr sz="900" spc="28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featCounts_Gierlinski_genes.txt</a:t>
            </a:r>
            <a:r>
              <a:rPr sz="900" spc="28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9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\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913765">
              <a:lnSpc>
                <a:spcPct val="100000"/>
              </a:lnSpc>
              <a:spcBef>
                <a:spcPts val="20"/>
              </a:spcBef>
            </a:pPr>
            <a:r>
              <a:rPr sz="9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../alignment/*.bam</a:t>
            </a:r>
            <a:endParaRPr sz="9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" marR="298450" indent="-5080">
              <a:lnSpc>
                <a:spcPct val="102699"/>
              </a:lnSpc>
              <a:spcBef>
                <a:spcPts val="5"/>
              </a:spcBef>
            </a:pP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8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default</a:t>
            </a:r>
            <a:r>
              <a:rPr sz="1100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featureCounts</a:t>
            </a:r>
            <a:r>
              <a:rPr sz="1100" spc="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settings</a:t>
            </a:r>
            <a:r>
              <a:rPr sz="1100" spc="8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include</a:t>
            </a:r>
            <a:r>
              <a:rPr sz="1100" spc="8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40" dirty="0">
                <a:latin typeface="Calibri Light" panose="020F0302020204030204" pitchFamily="34" charset="0"/>
                <a:cs typeface="Calibri Light" panose="020F0302020204030204" pitchFamily="34" charset="0"/>
              </a:rPr>
              <a:t>summarization</a:t>
            </a:r>
            <a:r>
              <a:rPr sz="11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0" dirty="0">
                <a:latin typeface="Calibri Light" panose="020F0302020204030204" pitchFamily="34" charset="0"/>
                <a:cs typeface="Calibri Light" panose="020F0302020204030204" pitchFamily="34" charset="0"/>
              </a:rPr>
              <a:t>at</a:t>
            </a:r>
            <a:r>
              <a:rPr sz="11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the </a:t>
            </a:r>
            <a:r>
              <a:rPr sz="1100" spc="-135" dirty="0">
                <a:latin typeface="Calibri Light" panose="020F0302020204030204" pitchFamily="34" charset="0"/>
                <a:cs typeface="Calibri Light" panose="020F0302020204030204" pitchFamily="34" charset="0"/>
              </a:rPr>
              <a:t>meta-</a:t>
            </a:r>
            <a:r>
              <a:rPr sz="1100" spc="-120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</a:t>
            </a:r>
            <a:r>
              <a:rPr sz="11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45" dirty="0">
                <a:latin typeface="Calibri Light" panose="020F0302020204030204" pitchFamily="34" charset="0"/>
                <a:cs typeface="Calibri Light" panose="020F0302020204030204" pitchFamily="34" charset="0"/>
              </a:rPr>
              <a:t>level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identified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via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“gene</a:t>
            </a:r>
            <a:r>
              <a:rPr sz="11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id”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11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GTF</a:t>
            </a:r>
            <a:r>
              <a:rPr sz="11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file.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4" name="object 14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8" name="object 18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45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794" y="792"/>
            <a:ext cx="104521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Gene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expression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quantification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Quantification</a:t>
            </a:r>
            <a:r>
              <a:rPr spc="75" dirty="0"/>
              <a:t> </a:t>
            </a:r>
            <a:r>
              <a:rPr dirty="0"/>
              <a:t>of</a:t>
            </a:r>
            <a:r>
              <a:rPr spc="75" dirty="0"/>
              <a:t> </a:t>
            </a:r>
            <a:r>
              <a:rPr dirty="0"/>
              <a:t>gene</a:t>
            </a:r>
            <a:r>
              <a:rPr spc="80" dirty="0"/>
              <a:t> </a:t>
            </a:r>
            <a:r>
              <a:rPr spc="-20" dirty="0"/>
              <a:t>expression</a:t>
            </a:r>
            <a:r>
              <a:rPr spc="75" dirty="0"/>
              <a:t> </a:t>
            </a:r>
            <a:r>
              <a:rPr dirty="0"/>
              <a:t>following</a:t>
            </a:r>
            <a:r>
              <a:rPr spc="75" dirty="0"/>
              <a:t> </a:t>
            </a:r>
            <a:r>
              <a:rPr spc="-10" dirty="0"/>
              <a:t>sequencing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86854" y="639762"/>
            <a:ext cx="4434840" cy="2610485"/>
            <a:chOff x="86854" y="639762"/>
            <a:chExt cx="4434840" cy="2610485"/>
          </a:xfrm>
        </p:grpSpPr>
        <p:sp>
          <p:nvSpPr>
            <p:cNvPr id="8" name="object 8"/>
            <p:cNvSpPr/>
            <p:nvPr/>
          </p:nvSpPr>
          <p:spPr>
            <a:xfrm>
              <a:off x="86854" y="639762"/>
              <a:ext cx="4434840" cy="198755"/>
            </a:xfrm>
            <a:custGeom>
              <a:avLst/>
              <a:gdLst/>
              <a:ahLst/>
              <a:cxnLst/>
              <a:rect l="l" t="t" r="r" b="b"/>
              <a:pathLst>
                <a:path w="4434840" h="198755">
                  <a:moveTo>
                    <a:pt x="4383537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8363"/>
                  </a:lnTo>
                  <a:lnTo>
                    <a:pt x="4434338" y="198363"/>
                  </a:lnTo>
                  <a:lnTo>
                    <a:pt x="4434338" y="50800"/>
                  </a:lnTo>
                  <a:lnTo>
                    <a:pt x="4430329" y="31075"/>
                  </a:lnTo>
                  <a:lnTo>
                    <a:pt x="4419415" y="14922"/>
                  </a:lnTo>
                  <a:lnTo>
                    <a:pt x="4403262" y="4008"/>
                  </a:lnTo>
                  <a:lnTo>
                    <a:pt x="438353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55" y="825474"/>
              <a:ext cx="4434337" cy="5060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6854" y="869723"/>
              <a:ext cx="4434840" cy="2380615"/>
            </a:xfrm>
            <a:custGeom>
              <a:avLst/>
              <a:gdLst/>
              <a:ahLst/>
              <a:cxnLst/>
              <a:rect l="l" t="t" r="r" b="b"/>
              <a:pathLst>
                <a:path w="4434840" h="2380615">
                  <a:moveTo>
                    <a:pt x="4434338" y="0"/>
                  </a:moveTo>
                  <a:lnTo>
                    <a:pt x="0" y="0"/>
                  </a:lnTo>
                  <a:lnTo>
                    <a:pt x="0" y="2329368"/>
                  </a:lnTo>
                  <a:lnTo>
                    <a:pt x="4008" y="2349093"/>
                  </a:lnTo>
                  <a:lnTo>
                    <a:pt x="14922" y="2365246"/>
                  </a:lnTo>
                  <a:lnTo>
                    <a:pt x="31075" y="2376160"/>
                  </a:lnTo>
                  <a:lnTo>
                    <a:pt x="50800" y="2380168"/>
                  </a:lnTo>
                  <a:lnTo>
                    <a:pt x="4383537" y="2380168"/>
                  </a:lnTo>
                  <a:lnTo>
                    <a:pt x="4403262" y="2376160"/>
                  </a:lnTo>
                  <a:lnTo>
                    <a:pt x="4419415" y="2365246"/>
                  </a:lnTo>
                  <a:lnTo>
                    <a:pt x="4430329" y="2349093"/>
                  </a:lnTo>
                  <a:lnTo>
                    <a:pt x="4434338" y="2329368"/>
                  </a:lnTo>
                  <a:lnTo>
                    <a:pt x="4434338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24955" y="536500"/>
            <a:ext cx="4312285" cy="703580"/>
          </a:xfrm>
          <a:prstGeom prst="rect">
            <a:avLst/>
          </a:prstGeom>
        </p:spPr>
        <p:txBody>
          <a:bodyPr vert="horz" wrap="square" lIns="0" tIns="939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0"/>
              </a:spcBef>
            </a:pP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2.</a:t>
            </a:r>
            <a:r>
              <a:rPr sz="1200" spc="2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Counting</a:t>
            </a:r>
            <a:r>
              <a:rPr sz="1200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read-</a:t>
            </a:r>
            <a:r>
              <a:rPr sz="12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gene</a:t>
            </a:r>
            <a:r>
              <a:rPr sz="1200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overlaps</a:t>
            </a:r>
            <a:r>
              <a:rPr sz="1200" spc="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sz="1200" spc="1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featureCounts</a:t>
            </a:r>
            <a:r>
              <a:rPr sz="1200" spc="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post-</a:t>
            </a:r>
            <a:r>
              <a:rPr sz="12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alignment</a:t>
            </a:r>
            <a:endParaRPr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65405" algn="ctr">
              <a:lnSpc>
                <a:spcPct val="100000"/>
              </a:lnSpc>
              <a:spcBef>
                <a:spcPts val="585"/>
              </a:spcBef>
            </a:pPr>
            <a:r>
              <a:rPr sz="1100" spc="-145" dirty="0">
                <a:latin typeface="Calibri Light" panose="020F0302020204030204" pitchFamily="34" charset="0"/>
                <a:cs typeface="Calibri Light" panose="020F0302020204030204" pitchFamily="34" charset="0"/>
              </a:rPr>
              <a:t>2</a:t>
            </a:r>
            <a:r>
              <a:rPr sz="11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25" dirty="0">
                <a:latin typeface="Calibri Light" panose="020F0302020204030204" pitchFamily="34" charset="0"/>
                <a:cs typeface="Calibri Light" panose="020F0302020204030204" pitchFamily="34" charset="0"/>
              </a:rPr>
              <a:t>result</a:t>
            </a:r>
            <a:r>
              <a:rPr sz="11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files: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35"/>
              </a:spcBef>
            </a:pPr>
            <a:r>
              <a:rPr sz="1100" dirty="0">
                <a:solidFill>
                  <a:srgbClr val="B31A1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(1)</a:t>
            </a:r>
            <a:r>
              <a:rPr sz="1100" spc="225" dirty="0">
                <a:solidFill>
                  <a:srgbClr val="B31A1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.txt.summary:</a:t>
            </a:r>
            <a:r>
              <a:rPr sz="1100" spc="16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how</a:t>
            </a:r>
            <a:r>
              <a:rPr sz="1100" spc="5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many</a:t>
            </a:r>
            <a:r>
              <a:rPr sz="1100" spc="5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reads</a:t>
            </a:r>
            <a:r>
              <a:rPr sz="1100" spc="5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could</a:t>
            </a:r>
            <a:r>
              <a:rPr sz="1100" spc="5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</a:t>
            </a:r>
            <a:r>
              <a:rPr sz="1100" spc="4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assigned</a:t>
            </a:r>
            <a:r>
              <a:rPr sz="1100" spc="5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1100" spc="5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1100" spc="5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feature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37363" y="1319326"/>
          <a:ext cx="4143371" cy="170687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68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83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8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831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2831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164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36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Status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79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SNF2_1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79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SNF2_2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79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SNF2_3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79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SNF2_4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79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SNF2_5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79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>
                        <a:lnSpc>
                          <a:spcPts val="840"/>
                        </a:lnSpc>
                        <a:spcBef>
                          <a:spcPts val="204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Assigned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6034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204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9518261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6034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204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8025575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6034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204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8099295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6034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204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9933479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6034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204"/>
                        </a:spcBef>
                      </a:pPr>
                      <a:r>
                        <a:rPr sz="800" spc="-25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6389328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6034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Unassigned_Unmapped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 marR="317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Unassigned_MappingQuality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 marR="317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Unassigned_Chimera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 marR="317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Unassigned_FragmentLength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 marR="317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Unassigned_Duplicate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 marR="317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Unassigned_MultiMapping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 marR="317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Unassigned_Secondary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 marR="317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Unassigned_Nonjunction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 marR="317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Unassigned_NoFeatures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747388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458993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493370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750124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 marR="317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433271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Unassigned_Overlapping_Length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 marR="317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Unassigned_Ambiguity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586529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527766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544541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612430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 marR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427882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3" name="object 13"/>
          <p:cNvSpPr txBox="1"/>
          <p:nvPr/>
        </p:nvSpPr>
        <p:spPr>
          <a:xfrm>
            <a:off x="720547" y="3027285"/>
            <a:ext cx="3188970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This</a:t>
            </a:r>
            <a:r>
              <a:rPr sz="1100" spc="-4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file</a:t>
            </a:r>
            <a:r>
              <a:rPr sz="1100" spc="-2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</a:t>
            </a:r>
            <a:r>
              <a:rPr sz="1100" spc="-2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easily</a:t>
            </a:r>
            <a:r>
              <a:rPr sz="1100" spc="-2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be</a:t>
            </a:r>
            <a:r>
              <a:rPr sz="1100" spc="-2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included</a:t>
            </a:r>
            <a:r>
              <a:rPr sz="1100" spc="-2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1100" spc="-2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any</a:t>
            </a:r>
            <a:r>
              <a:rPr sz="1100" spc="-2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MultiQC</a:t>
            </a:r>
            <a:r>
              <a:rPr sz="1100" spc="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report.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5" name="object 15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0" name="object 20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46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03794" y="792"/>
            <a:ext cx="104521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Gene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expression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quantification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/>
              <a:t>Quantification</a:t>
            </a:r>
            <a:r>
              <a:rPr spc="75" dirty="0"/>
              <a:t> </a:t>
            </a:r>
            <a:r>
              <a:rPr dirty="0"/>
              <a:t>of</a:t>
            </a:r>
            <a:r>
              <a:rPr spc="75" dirty="0"/>
              <a:t> </a:t>
            </a:r>
            <a:r>
              <a:rPr dirty="0"/>
              <a:t>gene</a:t>
            </a:r>
            <a:r>
              <a:rPr spc="80" dirty="0"/>
              <a:t> </a:t>
            </a:r>
            <a:r>
              <a:rPr spc="-20" dirty="0"/>
              <a:t>expression</a:t>
            </a:r>
            <a:r>
              <a:rPr spc="75" dirty="0"/>
              <a:t> </a:t>
            </a:r>
            <a:r>
              <a:rPr dirty="0"/>
              <a:t>following</a:t>
            </a:r>
            <a:r>
              <a:rPr spc="75" dirty="0"/>
              <a:t> </a:t>
            </a:r>
            <a:r>
              <a:rPr spc="-10" dirty="0"/>
              <a:t>sequencing</a:t>
            </a:r>
          </a:p>
        </p:txBody>
      </p:sp>
      <p:grpSp>
        <p:nvGrpSpPr>
          <p:cNvPr id="7" name="object 7"/>
          <p:cNvGrpSpPr/>
          <p:nvPr/>
        </p:nvGrpSpPr>
        <p:grpSpPr>
          <a:xfrm>
            <a:off x="86854" y="738593"/>
            <a:ext cx="4434840" cy="2363470"/>
            <a:chOff x="86854" y="738593"/>
            <a:chExt cx="4434840" cy="2363470"/>
          </a:xfrm>
        </p:grpSpPr>
        <p:sp>
          <p:nvSpPr>
            <p:cNvPr id="8" name="object 8"/>
            <p:cNvSpPr/>
            <p:nvPr/>
          </p:nvSpPr>
          <p:spPr>
            <a:xfrm>
              <a:off x="86854" y="738593"/>
              <a:ext cx="4434840" cy="198755"/>
            </a:xfrm>
            <a:custGeom>
              <a:avLst/>
              <a:gdLst/>
              <a:ahLst/>
              <a:cxnLst/>
              <a:rect l="l" t="t" r="r" b="b"/>
              <a:pathLst>
                <a:path w="4434840" h="198755">
                  <a:moveTo>
                    <a:pt x="4383537" y="0"/>
                  </a:moveTo>
                  <a:lnTo>
                    <a:pt x="50800" y="0"/>
                  </a:lnTo>
                  <a:lnTo>
                    <a:pt x="31075" y="4008"/>
                  </a:lnTo>
                  <a:lnTo>
                    <a:pt x="14922" y="14922"/>
                  </a:lnTo>
                  <a:lnTo>
                    <a:pt x="4008" y="31075"/>
                  </a:lnTo>
                  <a:lnTo>
                    <a:pt x="0" y="50800"/>
                  </a:lnTo>
                  <a:lnTo>
                    <a:pt x="0" y="198363"/>
                  </a:lnTo>
                  <a:lnTo>
                    <a:pt x="4434338" y="198363"/>
                  </a:lnTo>
                  <a:lnTo>
                    <a:pt x="4434338" y="50800"/>
                  </a:lnTo>
                  <a:lnTo>
                    <a:pt x="4430329" y="31075"/>
                  </a:lnTo>
                  <a:lnTo>
                    <a:pt x="4419415" y="14922"/>
                  </a:lnTo>
                  <a:lnTo>
                    <a:pt x="4403262" y="4008"/>
                  </a:lnTo>
                  <a:lnTo>
                    <a:pt x="4383537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855" y="924306"/>
              <a:ext cx="4434337" cy="50609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86854" y="968555"/>
              <a:ext cx="4434840" cy="2133600"/>
            </a:xfrm>
            <a:custGeom>
              <a:avLst/>
              <a:gdLst/>
              <a:ahLst/>
              <a:cxnLst/>
              <a:rect l="l" t="t" r="r" b="b"/>
              <a:pathLst>
                <a:path w="4434840" h="2133600">
                  <a:moveTo>
                    <a:pt x="4434338" y="0"/>
                  </a:moveTo>
                  <a:lnTo>
                    <a:pt x="0" y="0"/>
                  </a:lnTo>
                  <a:lnTo>
                    <a:pt x="0" y="2082289"/>
                  </a:lnTo>
                  <a:lnTo>
                    <a:pt x="4008" y="2102014"/>
                  </a:lnTo>
                  <a:lnTo>
                    <a:pt x="14922" y="2118167"/>
                  </a:lnTo>
                  <a:lnTo>
                    <a:pt x="31075" y="2129081"/>
                  </a:lnTo>
                  <a:lnTo>
                    <a:pt x="50800" y="2133089"/>
                  </a:lnTo>
                  <a:lnTo>
                    <a:pt x="4383537" y="2133089"/>
                  </a:lnTo>
                  <a:lnTo>
                    <a:pt x="4403262" y="2129081"/>
                  </a:lnTo>
                  <a:lnTo>
                    <a:pt x="4419415" y="2118167"/>
                  </a:lnTo>
                  <a:lnTo>
                    <a:pt x="4430329" y="2102014"/>
                  </a:lnTo>
                  <a:lnTo>
                    <a:pt x="4434338" y="2082289"/>
                  </a:lnTo>
                  <a:lnTo>
                    <a:pt x="4434338" y="0"/>
                  </a:lnTo>
                  <a:close/>
                </a:path>
              </a:pathLst>
            </a:custGeom>
            <a:solidFill>
              <a:srgbClr val="E5E5E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124955" y="668400"/>
            <a:ext cx="4312285" cy="46799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80"/>
              </a:spcBef>
            </a:pP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2.</a:t>
            </a:r>
            <a:r>
              <a:rPr sz="1200" spc="254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Counting</a:t>
            </a:r>
            <a:r>
              <a:rPr sz="1200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read-</a:t>
            </a:r>
            <a:r>
              <a:rPr sz="12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gene</a:t>
            </a:r>
            <a:r>
              <a:rPr sz="1200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overlaps</a:t>
            </a:r>
            <a:r>
              <a:rPr sz="1200" spc="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sz="1200" spc="1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featureCounts</a:t>
            </a:r>
            <a:r>
              <a:rPr sz="1200" spc="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2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post-</a:t>
            </a:r>
            <a:r>
              <a:rPr sz="12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alignment</a:t>
            </a:r>
            <a:endParaRPr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>
              <a:lnSpc>
                <a:spcPct val="100000"/>
              </a:lnSpc>
              <a:spcBef>
                <a:spcPts val="345"/>
              </a:spcBef>
            </a:pPr>
            <a:r>
              <a:rPr sz="1100" dirty="0">
                <a:solidFill>
                  <a:srgbClr val="B31A1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(2)</a:t>
            </a:r>
            <a:r>
              <a:rPr sz="1100" spc="160" dirty="0">
                <a:solidFill>
                  <a:srgbClr val="B31A1A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14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.txt:</a:t>
            </a:r>
            <a:r>
              <a:rPr sz="1100" spc="1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contains</a:t>
            </a:r>
            <a:r>
              <a:rPr sz="1100" spc="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actual</a:t>
            </a:r>
            <a:r>
              <a:rPr sz="1100" spc="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read</a:t>
            </a:r>
            <a:r>
              <a:rPr sz="1100" spc="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counts</a:t>
            </a:r>
            <a:r>
              <a:rPr sz="1100" spc="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per</a:t>
            </a:r>
            <a:r>
              <a:rPr sz="1100" spc="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feature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9707" y="1212215"/>
            <a:ext cx="4408805" cy="523240"/>
          </a:xfrm>
          <a:prstGeom prst="rect">
            <a:avLst/>
          </a:prstGeom>
          <a:solidFill>
            <a:srgbClr val="F8F8F8"/>
          </a:solidFill>
        </p:spPr>
        <p:txBody>
          <a:bodyPr vert="horz" wrap="square" lIns="0" tIns="5715" rIns="0" bIns="0" rtlCol="0">
            <a:spAutoFit/>
          </a:bodyPr>
          <a:lstStyle/>
          <a:p>
            <a:pPr marL="37465">
              <a:lnSpc>
                <a:spcPts val="955"/>
              </a:lnSpc>
              <a:spcBef>
                <a:spcPts val="45"/>
              </a:spcBef>
            </a:pP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$</a:t>
            </a:r>
            <a:r>
              <a:rPr sz="800" spc="2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dirty="0">
                <a:latin typeface="Calibri Light" panose="020F0302020204030204" pitchFamily="34" charset="0"/>
                <a:cs typeface="Calibri Light" panose="020F0302020204030204" pitchFamily="34" charset="0"/>
              </a:rPr>
              <a:t>head</a:t>
            </a:r>
            <a:r>
              <a:rPr sz="800" spc="2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70" dirty="0"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sz="800" spc="105" dirty="0">
                <a:latin typeface="Calibri Light" panose="020F0302020204030204" pitchFamily="34" charset="0"/>
                <a:cs typeface="Calibri Light" panose="020F0302020204030204" pitchFamily="34" charset="0"/>
              </a:rPr>
              <a:t>1</a:t>
            </a:r>
            <a:r>
              <a:rPr sz="800" spc="2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featCounts_Gierlinski_genes.txt.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7465" marR="111760">
              <a:lnSpc>
                <a:spcPts val="950"/>
              </a:lnSpc>
              <a:spcBef>
                <a:spcPts val="30"/>
              </a:spcBef>
            </a:pPr>
            <a:r>
              <a:rPr sz="8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#</a:t>
            </a:r>
            <a:r>
              <a:rPr sz="800" i="1" spc="34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Program:featureCounts</a:t>
            </a:r>
            <a:r>
              <a:rPr sz="800" i="1" spc="34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10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v1.6.2;</a:t>
            </a:r>
            <a:r>
              <a:rPr sz="800" i="1" spc="3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Command:"featureCounts"</a:t>
            </a:r>
            <a:r>
              <a:rPr sz="800" i="1" spc="34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5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"-</a:t>
            </a:r>
            <a:r>
              <a:rPr sz="800" i="1" spc="6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a"</a:t>
            </a:r>
            <a:r>
              <a:rPr sz="800" i="1" spc="35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7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"sacCer3.gtf"</a:t>
            </a:r>
            <a:r>
              <a:rPr sz="800" i="1" spc="34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5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"-</a:t>
            </a:r>
            <a:r>
              <a:rPr sz="800" i="1" spc="3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o"</a:t>
            </a:r>
            <a:r>
              <a:rPr sz="800" i="1" spc="50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#</a:t>
            </a:r>
            <a:r>
              <a:rPr sz="800" i="1" spc="17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7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"featCounts_Gierlinski_genes.txt"</a:t>
            </a:r>
            <a:r>
              <a:rPr sz="800" i="1" spc="17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-1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"SNF2_1"</a:t>
            </a:r>
            <a:r>
              <a:rPr sz="800" i="1" spc="17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-1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"SNF2_2"</a:t>
            </a:r>
            <a:r>
              <a:rPr sz="800" i="1" spc="17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-1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"SNF2_3"</a:t>
            </a:r>
            <a:r>
              <a:rPr sz="800" i="1" spc="17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-1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"SNF2_4"</a:t>
            </a:r>
            <a:r>
              <a:rPr sz="800" i="1" spc="17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-2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"SNF2_5"</a:t>
            </a:r>
            <a:r>
              <a:rPr sz="800" i="1" spc="50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#</a:t>
            </a:r>
            <a:r>
              <a:rPr sz="800" i="1" spc="155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-4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"WT_1"</a:t>
            </a:r>
            <a:r>
              <a:rPr sz="800" i="1" spc="16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-4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"WT_2"</a:t>
            </a:r>
            <a:r>
              <a:rPr sz="800" i="1" spc="16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800" i="1" spc="-10" dirty="0">
                <a:solidFill>
                  <a:srgbClr val="8E590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"WT_3"</a:t>
            </a:r>
            <a:endParaRPr sz="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138722" y="1892274"/>
          <a:ext cx="4342128" cy="98678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39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19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4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02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2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289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2895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164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1936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Geneid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79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635" algn="ctr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800" spc="-25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Chr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79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Start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79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800" spc="-25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End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79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Strand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79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Length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79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SNF2_1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79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SNF2_2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79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6200">
                        <a:lnSpc>
                          <a:spcPct val="100000"/>
                        </a:lnSpc>
                        <a:spcBef>
                          <a:spcPts val="220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SNF2_3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7940" marB="0">
                    <a:lnT w="12700">
                      <a:solidFill>
                        <a:srgbClr val="000000"/>
                      </a:solidFill>
                      <a:prstDash val="solid"/>
                    </a:lnT>
                    <a:lnB w="9525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780">
                <a:tc>
                  <a:txBody>
                    <a:bodyPr/>
                    <a:lstStyle/>
                    <a:p>
                      <a:pPr>
                        <a:lnSpc>
                          <a:spcPts val="840"/>
                        </a:lnSpc>
                        <a:spcBef>
                          <a:spcPts val="204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YAL012W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6034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40"/>
                        </a:lnSpc>
                        <a:spcBef>
                          <a:spcPts val="204"/>
                        </a:spcBef>
                      </a:pPr>
                      <a:r>
                        <a:rPr sz="800" spc="-2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chrI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6034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204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130799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6034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204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131983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6034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204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+</a:t>
                      </a:r>
                    </a:p>
                  </a:txBody>
                  <a:tcPr marL="0" marR="0" marT="26034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204"/>
                        </a:spcBef>
                      </a:pPr>
                      <a:r>
                        <a:rPr sz="800" spc="-2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1185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6034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204"/>
                        </a:spcBef>
                      </a:pPr>
                      <a:r>
                        <a:rPr sz="800" spc="-2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7351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6034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204"/>
                        </a:spcBef>
                      </a:pPr>
                      <a:r>
                        <a:rPr sz="800" spc="-2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7180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6034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75565" marR="3175">
                        <a:lnSpc>
                          <a:spcPts val="840"/>
                        </a:lnSpc>
                        <a:spcBef>
                          <a:spcPts val="204"/>
                        </a:spcBef>
                      </a:pPr>
                      <a:r>
                        <a:rPr sz="800" spc="-2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7648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26034" marB="0">
                    <a:lnT w="9525">
                      <a:solidFill>
                        <a:srgbClr val="00000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YAL069W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2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chrI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335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649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+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315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 marR="317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YAL068W-</a:t>
                      </a:r>
                      <a:r>
                        <a:rPr sz="800" spc="-5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2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chrI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538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792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+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255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 marR="317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YAL068C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2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chrI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2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1807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2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2169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-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363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4930" marR="317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</a:t>
                      </a: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0014">
                <a:tc>
                  <a:txBody>
                    <a:bodyPr/>
                    <a:lstStyle/>
                    <a:p>
                      <a:pPr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YAL067W-</a:t>
                      </a:r>
                      <a:r>
                        <a:rPr sz="800" spc="-5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2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chrI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2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2480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2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2707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+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228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tc>
                  <a:txBody>
                    <a:bodyPr/>
                    <a:lstStyle/>
                    <a:p>
                      <a:pPr marL="75565" marR="3175">
                        <a:lnSpc>
                          <a:spcPts val="84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0</a:t>
                      </a:r>
                    </a:p>
                  </a:txBody>
                  <a:tcPr marL="0" marR="0" marT="63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27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1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YAL067C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chrI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7235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9016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-</a:t>
                      </a:r>
                    </a:p>
                  </a:txBody>
                  <a:tcPr marL="0" marR="0" marT="635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0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1782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103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56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51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4930" marR="3175"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r>
                        <a:rPr sz="800" spc="-25" dirty="0"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44</a:t>
                      </a:r>
                      <a:endParaRPr sz="800" dirty="0"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0" marR="0" marT="635" marB="0"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object 14"/>
          <p:cNvSpPr txBox="1"/>
          <p:nvPr/>
        </p:nvSpPr>
        <p:spPr>
          <a:xfrm>
            <a:off x="120675" y="2879038"/>
            <a:ext cx="438848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This</a:t>
            </a:r>
            <a:r>
              <a:rPr sz="1100" spc="-6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sz="1100" spc="-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-1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file</a:t>
            </a:r>
            <a:r>
              <a:rPr sz="1100" spc="-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you’re</a:t>
            </a:r>
            <a:r>
              <a:rPr sz="1100" spc="-1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going</a:t>
            </a:r>
            <a:r>
              <a:rPr sz="1100" spc="-1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1100" spc="-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use</a:t>
            </a:r>
            <a:r>
              <a:rPr sz="1100" spc="3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100" spc="-1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downstream</a:t>
            </a:r>
            <a:r>
              <a:rPr sz="1100" spc="-1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processing</a:t>
            </a:r>
            <a:r>
              <a:rPr sz="1100" spc="-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-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analyses.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16" name="object 16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object 21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47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7611" y="792"/>
            <a:ext cx="38163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References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14033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2303995" y="0"/>
                </a:moveTo>
                <a:lnTo>
                  <a:pt x="0" y="0"/>
                </a:lnTo>
                <a:lnTo>
                  <a:pt x="0" y="140017"/>
                </a:lnTo>
                <a:lnTo>
                  <a:pt x="2303995" y="140017"/>
                </a:lnTo>
                <a:lnTo>
                  <a:pt x="2303995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7655" y="1237818"/>
            <a:ext cx="4333240" cy="316753"/>
          </a:xfrm>
          <a:prstGeom prst="rect">
            <a:avLst/>
          </a:prstGeom>
          <a:solidFill>
            <a:srgbClr val="D8E8E0"/>
          </a:solidFill>
        </p:spPr>
        <p:txBody>
          <a:bodyPr vert="horz" wrap="square" lIns="0" tIns="1003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790"/>
              </a:spcBef>
            </a:pPr>
            <a:r>
              <a:rPr sz="14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References</a:t>
            </a:r>
            <a:endParaRPr sz="1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6" name="object 6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48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7611" y="792"/>
            <a:ext cx="38163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References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14033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2303995" y="0"/>
                </a:moveTo>
                <a:lnTo>
                  <a:pt x="0" y="0"/>
                </a:lnTo>
                <a:lnTo>
                  <a:pt x="0" y="140017"/>
                </a:lnTo>
                <a:lnTo>
                  <a:pt x="2303995" y="140017"/>
                </a:lnTo>
                <a:lnTo>
                  <a:pt x="2303995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4955" y="1105165"/>
            <a:ext cx="267398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Figures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taken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from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following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publications: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955" y="1349234"/>
            <a:ext cx="4300220" cy="3483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sz="1100" spc="-8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[Cáceres,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2012,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Chan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and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Tay,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2018,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Dündar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et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al.,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2019,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Griffith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et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al.,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2015,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5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Parasramka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 et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al.,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2016,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Valencia-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Cruz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 et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al.,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  <a:hlinkClick r:id="rId6" action="ppaction://hlinksldjump"/>
              </a:rPr>
              <a:t>2013,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van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Dijk et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al.,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2014]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7" name="object 7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7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49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CAD27AE-7C32-E07F-B950-D2F40A2F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7617"/>
            <a:ext cx="4610100" cy="262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21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7611" y="792"/>
            <a:ext cx="38163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References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14033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2303995" y="0"/>
                </a:moveTo>
                <a:lnTo>
                  <a:pt x="0" y="0"/>
                </a:lnTo>
                <a:lnTo>
                  <a:pt x="0" y="140017"/>
                </a:lnTo>
                <a:lnTo>
                  <a:pt x="2303995" y="140017"/>
                </a:lnTo>
                <a:lnTo>
                  <a:pt x="2303995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4955" y="307999"/>
            <a:ext cx="4358640" cy="12242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2875" marR="53340" indent="-130810">
              <a:lnSpc>
                <a:spcPct val="102600"/>
              </a:lnSpc>
              <a:spcBef>
                <a:spcPts val="55"/>
              </a:spcBef>
            </a:pPr>
            <a:r>
              <a:rPr sz="1100" spc="-7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Sara</a:t>
            </a:r>
            <a:r>
              <a:rPr sz="1100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Ballouz, </a:t>
            </a:r>
            <a:r>
              <a:rPr sz="1100" spc="-5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Alexander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Dobin,</a:t>
            </a:r>
            <a:r>
              <a:rPr sz="1100" spc="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Thomas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</a:t>
            </a:r>
            <a:r>
              <a:rPr sz="1100" spc="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Gingeras,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14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Jesse</a:t>
            </a:r>
            <a:r>
              <a:rPr sz="1100" spc="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Gillis.</a:t>
            </a:r>
            <a:r>
              <a:rPr sz="1100" spc="10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 fractured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landscape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of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RNA-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seq</a:t>
            </a:r>
            <a:r>
              <a:rPr sz="1100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alignment:</a:t>
            </a:r>
            <a:r>
              <a:rPr sz="1100" spc="9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default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1100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our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STARs. </a:t>
            </a:r>
            <a:r>
              <a:rPr sz="1100" i="1" spc="-3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Nucleic</a:t>
            </a:r>
            <a:r>
              <a:rPr sz="1100" i="1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Acids</a:t>
            </a:r>
            <a:r>
              <a:rPr sz="11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8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Research</a:t>
            </a:r>
            <a:r>
              <a:rPr sz="1100" spc="-8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sz="1100" spc="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46(10):5125–5138,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05</a:t>
            </a:r>
            <a:r>
              <a:rPr sz="1100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2018.</a:t>
            </a:r>
            <a:r>
              <a:rPr sz="1100" spc="9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doi: </a:t>
            </a:r>
            <a:r>
              <a:rPr sz="1100" dirty="0">
                <a:solidFill>
                  <a:srgbClr val="000000"/>
                </a:solidFill>
              </a:rPr>
              <a:t>10.1093/nar/gky325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r>
              <a:rPr sz="1100" spc="2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URL</a:t>
            </a:r>
            <a:r>
              <a:rPr sz="1100" spc="9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https://dx.doi.org/10.1093/nar/gky325.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49860" marR="5080" indent="-137795">
              <a:lnSpc>
                <a:spcPct val="102600"/>
              </a:lnSpc>
            </a:pPr>
            <a:r>
              <a:rPr sz="1100" spc="-5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Rafal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Bartoszewski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Aleksander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F.</a:t>
            </a:r>
            <a:r>
              <a:rPr sz="1100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Sikorski.</a:t>
            </a:r>
            <a:r>
              <a:rPr sz="1100" spc="8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Editorial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focus:</a:t>
            </a:r>
            <a:r>
              <a:rPr sz="1100" spc="10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entering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into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non-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coding 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RNA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era.</a:t>
            </a:r>
            <a:r>
              <a:rPr sz="1100" spc="7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Cellular</a:t>
            </a:r>
            <a:r>
              <a:rPr sz="1100" i="1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i="1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3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Molecular</a:t>
            </a:r>
            <a:r>
              <a:rPr sz="1100" i="1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Biology</a:t>
            </a:r>
            <a:r>
              <a:rPr sz="1100" i="1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Letters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2018.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doi:</a:t>
            </a:r>
            <a:r>
              <a:rPr sz="1100" spc="2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</a:rPr>
              <a:t>10.1186/s11658-018-0111-</a:t>
            </a:r>
            <a:r>
              <a:rPr sz="1100" spc="-25" dirty="0">
                <a:solidFill>
                  <a:srgbClr val="000000"/>
                </a:solidFill>
              </a:rPr>
              <a:t>3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955" y="1512517"/>
            <a:ext cx="4377690" cy="139461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5415" marR="354965" indent="-13335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Mario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Cáceres.</a:t>
            </a:r>
            <a:r>
              <a:rPr sz="1100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Functional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genomics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transcriptomics,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2012.</a:t>
            </a:r>
            <a:r>
              <a:rPr sz="1100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URL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/>
              </a:rPr>
              <a:t>http://bioinformatica.uab.cat/base/documents/mastergp/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/>
              </a:rPr>
              <a:t>Transcriptomics_2012.pdf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42875" marR="24130" indent="-130810">
              <a:lnSpc>
                <a:spcPct val="102600"/>
              </a:lnSpc>
            </a:pP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Jia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Jia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latin typeface="Calibri Light" panose="020F0302020204030204" pitchFamily="34" charset="0"/>
                <a:cs typeface="Calibri Light" panose="020F0302020204030204" pitchFamily="34" charset="0"/>
              </a:rPr>
              <a:t>Chan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latin typeface="Calibri Light" panose="020F0302020204030204" pitchFamily="34" charset="0"/>
                <a:cs typeface="Calibri Light" panose="020F0302020204030204" pitchFamily="34" charset="0"/>
              </a:rPr>
              <a:t>Yvonne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Tay.</a:t>
            </a:r>
            <a:r>
              <a:rPr sz="11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Noncoding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RNA: RNA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regulatory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networks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in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cancer.</a:t>
            </a:r>
            <a:r>
              <a:rPr sz="1100" spc="7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International</a:t>
            </a:r>
            <a:r>
              <a:rPr sz="1100" i="1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Journal</a:t>
            </a:r>
            <a:r>
              <a:rPr sz="1100" i="1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i="1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Molecular</a:t>
            </a:r>
            <a:r>
              <a:rPr sz="1100" i="1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85" dirty="0">
                <a:latin typeface="Calibri Light" panose="020F0302020204030204" pitchFamily="34" charset="0"/>
                <a:cs typeface="Calibri Light" panose="020F0302020204030204" pitchFamily="34" charset="0"/>
              </a:rPr>
              <a:t>Sciences</a:t>
            </a:r>
            <a:r>
              <a:rPr sz="1100" spc="-85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2018.</a:t>
            </a:r>
            <a:r>
              <a:rPr sz="1100" spc="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doi: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10.3390/ijms19051310.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49860" marR="5080" indent="-137795">
              <a:lnSpc>
                <a:spcPct val="102600"/>
              </a:lnSpc>
            </a:pP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Xiaofeng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Dai,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Shuo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Zhang,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Kathia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Zaleta-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Rivera.</a:t>
            </a:r>
            <a:r>
              <a:rPr sz="11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RNA: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interactions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drive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functionalities.</a:t>
            </a:r>
            <a:r>
              <a:rPr sz="1100" spc="1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Molecular</a:t>
            </a:r>
            <a:r>
              <a:rPr sz="1100" i="1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Biology</a:t>
            </a:r>
            <a:r>
              <a:rPr sz="1100" i="1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Reports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47(2):1413–1434,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2020.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doi:</a:t>
            </a:r>
            <a:r>
              <a:rPr sz="1100" spc="2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10.1007/s11033-019-05230-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7.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7" name="object 7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5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50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7611" y="792"/>
            <a:ext cx="38163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References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14033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2303995" y="0"/>
                </a:moveTo>
                <a:lnTo>
                  <a:pt x="0" y="0"/>
                </a:lnTo>
                <a:lnTo>
                  <a:pt x="0" y="140017"/>
                </a:lnTo>
                <a:lnTo>
                  <a:pt x="2303995" y="140017"/>
                </a:lnTo>
                <a:lnTo>
                  <a:pt x="2303995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4955" y="349502"/>
            <a:ext cx="4305935" cy="122428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5415" marR="5080" indent="-133350">
              <a:lnSpc>
                <a:spcPct val="102600"/>
              </a:lnSpc>
              <a:spcBef>
                <a:spcPts val="55"/>
              </a:spcBef>
            </a:pPr>
            <a:r>
              <a:rPr sz="1100" spc="-3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Cloelia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Dard-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Dascot,</a:t>
            </a:r>
            <a:r>
              <a:rPr sz="1100" spc="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Delphine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Naquin,</a:t>
            </a:r>
            <a:r>
              <a:rPr sz="1100" spc="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Yves</a:t>
            </a:r>
            <a:r>
              <a:rPr sz="1100" spc="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D’Aubenton-</a:t>
            </a:r>
            <a:r>
              <a:rPr sz="1100" spc="-3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Carafa,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Karine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Alix, </a:t>
            </a:r>
            <a:r>
              <a:rPr sz="1100" spc="-7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Claude</a:t>
            </a:r>
            <a:r>
              <a:rPr sz="1100" spc="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Thermes,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Erwin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van</a:t>
            </a:r>
            <a:r>
              <a:rPr sz="1100" spc="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Dijk.</a:t>
            </a:r>
            <a:r>
              <a:rPr sz="1100" spc="10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Systematic</a:t>
            </a:r>
            <a:r>
              <a:rPr sz="1100" spc="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comparison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 </a:t>
            </a:r>
            <a:r>
              <a:rPr sz="1100" spc="-3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small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RNA 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library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preparation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protocols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next-</a:t>
            </a:r>
            <a:r>
              <a:rPr sz="1100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generation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sequencing. </a:t>
            </a:r>
            <a:r>
              <a:rPr sz="11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BMC</a:t>
            </a:r>
            <a:r>
              <a:rPr sz="1100" i="1" spc="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7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Genomics</a:t>
            </a:r>
            <a:r>
              <a:rPr sz="1100" spc="-7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sz="1100" spc="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2018.</a:t>
            </a:r>
            <a:r>
              <a:rPr sz="1100" spc="114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doi:</a:t>
            </a:r>
            <a:r>
              <a:rPr sz="1100" spc="114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</a:rPr>
              <a:t>10.1186/s12864-018-4491-</a:t>
            </a:r>
            <a:r>
              <a:rPr sz="1100" spc="-25" dirty="0">
                <a:solidFill>
                  <a:srgbClr val="000000"/>
                </a:solidFill>
              </a:rPr>
              <a:t>6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45415" marR="10160" indent="-133350">
              <a:lnSpc>
                <a:spcPct val="102600"/>
              </a:lnSpc>
            </a:pPr>
            <a:r>
              <a:rPr sz="1100" spc="-5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Alexander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Dobin </a:t>
            </a:r>
            <a:r>
              <a:rPr sz="1100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Thomas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R.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Gingeras.</a:t>
            </a:r>
            <a:r>
              <a:rPr sz="1100" spc="7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Optimizing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RNA-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seq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mapping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with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STAR.</a:t>
            </a:r>
            <a:r>
              <a:rPr sz="1100" spc="9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1100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Methods</a:t>
            </a:r>
            <a:r>
              <a:rPr sz="1100" i="1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1100" i="1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3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Molecular</a:t>
            </a:r>
            <a:r>
              <a:rPr sz="1100" i="1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Biology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volume</a:t>
            </a:r>
            <a:r>
              <a:rPr sz="1100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1415,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pages </a:t>
            </a:r>
            <a:r>
              <a:rPr sz="1100" spc="-5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245–262.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Humana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Press,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New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York,</a:t>
            </a:r>
            <a:r>
              <a:rPr sz="1100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NY,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2016.</a:t>
            </a:r>
            <a:r>
              <a:rPr sz="1100" spc="9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doi: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955" y="1554021"/>
            <a:ext cx="4356735" cy="1396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42875">
              <a:lnSpc>
                <a:spcPct val="100000"/>
              </a:lnSpc>
              <a:spcBef>
                <a:spcPts val="90"/>
              </a:spcBef>
            </a:pP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10.1007/978-1-4939-3572-</a:t>
            </a:r>
            <a:r>
              <a:rPr sz="11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7_13.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44780" marR="5080" indent="-132715">
              <a:lnSpc>
                <a:spcPct val="102600"/>
              </a:lnSpc>
            </a:pP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Alexander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Dobin,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Carrie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A.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Davis,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Felix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Schlesinger,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Jorg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Drenkow,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Chris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Zaleski,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Sonali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Jha,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Philippe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Batut,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Mark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Chaisson,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Thomas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R. 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Gingeras.</a:t>
            </a:r>
            <a:r>
              <a:rPr sz="1100" spc="8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STAR: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Ultrafast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universal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5" dirty="0">
                <a:latin typeface="Calibri Light" panose="020F0302020204030204" pitchFamily="34" charset="0"/>
                <a:cs typeface="Calibri Light" panose="020F0302020204030204" pitchFamily="34" charset="0"/>
              </a:rPr>
              <a:t>RNA-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seq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aligner.</a:t>
            </a:r>
            <a:r>
              <a:rPr sz="1100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29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(1):15–21,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2013.</a:t>
            </a:r>
            <a:r>
              <a:rPr sz="11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doi:</a:t>
            </a:r>
            <a:r>
              <a:rPr sz="1100" spc="7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10.1093/bioinformatics/bts635.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49860" marR="283210" indent="-137795">
              <a:lnSpc>
                <a:spcPct val="102600"/>
              </a:lnSpc>
            </a:pP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Dündar,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Luce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Skrabanek,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Paul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Zumbo.</a:t>
            </a:r>
            <a:r>
              <a:rPr sz="1100" spc="7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Introduction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to differential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0" dirty="0">
                <a:latin typeface="Calibri Light" panose="020F0302020204030204" pitchFamily="34" charset="0"/>
                <a:cs typeface="Calibri Light" panose="020F0302020204030204" pitchFamily="34" charset="0"/>
              </a:rPr>
              <a:t>gene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expression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analysis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using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rna-seq,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2019.</a:t>
            </a:r>
            <a:r>
              <a:rPr sz="1100" spc="1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URL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http://chagall.med.cornell.edu/RNASEQcourse/Intro2RNAseq.pdf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7" name="object 7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4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7611" y="792"/>
            <a:ext cx="38163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References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14033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2303995" y="0"/>
                </a:moveTo>
                <a:lnTo>
                  <a:pt x="0" y="0"/>
                </a:lnTo>
                <a:lnTo>
                  <a:pt x="0" y="140017"/>
                </a:lnTo>
                <a:lnTo>
                  <a:pt x="2303995" y="140017"/>
                </a:lnTo>
                <a:lnTo>
                  <a:pt x="2303995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4955" y="211834"/>
            <a:ext cx="4377690" cy="13963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5415" marR="5080" indent="-133350">
              <a:lnSpc>
                <a:spcPct val="102600"/>
              </a:lnSpc>
              <a:spcBef>
                <a:spcPts val="55"/>
              </a:spcBef>
            </a:pP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Malachi</a:t>
            </a:r>
            <a:r>
              <a:rPr sz="1100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Griffith,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Jason</a:t>
            </a:r>
            <a:r>
              <a:rPr sz="1100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R.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Walker,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Nicholas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C.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Spies,</a:t>
            </a:r>
            <a:r>
              <a:rPr sz="1100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Benjamin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J. </a:t>
            </a:r>
            <a:r>
              <a:rPr sz="1100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Ainscough,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Obi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L.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Griffith.</a:t>
            </a:r>
            <a:r>
              <a:rPr sz="1100" spc="8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Informatics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RNA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Sequencing:</a:t>
            </a:r>
            <a:r>
              <a:rPr sz="1100" spc="9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Web </a:t>
            </a:r>
            <a:r>
              <a:rPr sz="1100" spc="-9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Resource</a:t>
            </a:r>
            <a:r>
              <a:rPr sz="1100" spc="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100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Analysis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on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Cloud.</a:t>
            </a:r>
            <a:r>
              <a:rPr sz="1100" spc="9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6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PLoS</a:t>
            </a:r>
            <a:r>
              <a:rPr sz="1100" i="1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Computational</a:t>
            </a:r>
            <a:r>
              <a:rPr sz="1100" i="1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Biology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11(8), 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2015.</a:t>
            </a:r>
            <a:r>
              <a:rPr sz="1100" spc="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doi:</a:t>
            </a:r>
            <a:r>
              <a:rPr sz="1100" spc="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000000"/>
                </a:solidFill>
              </a:rPr>
              <a:t>10.1371/journal.pcbi.1004393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42875" marR="24765" indent="-130810">
              <a:lnSpc>
                <a:spcPct val="102600"/>
              </a:lnSpc>
            </a:pPr>
            <a:r>
              <a:rPr sz="1100" spc="-7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Stephen</a:t>
            </a:r>
            <a:r>
              <a:rPr sz="1100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</a:t>
            </a:r>
            <a:r>
              <a:rPr sz="1100" spc="-3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Hartley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James</a:t>
            </a:r>
            <a:r>
              <a:rPr sz="1100" spc="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</a:t>
            </a:r>
            <a:r>
              <a:rPr sz="1100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Mullikin.</a:t>
            </a:r>
            <a:r>
              <a:rPr sz="1100" spc="9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QoRTs:</a:t>
            </a:r>
            <a:r>
              <a:rPr sz="1100" spc="9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comprehensive</a:t>
            </a:r>
            <a:r>
              <a:rPr sz="1100" spc="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toolset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quality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control </a:t>
            </a:r>
            <a:r>
              <a:rPr sz="1100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data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processing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RNA-</a:t>
            </a:r>
            <a:r>
              <a:rPr sz="1100" spc="-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Seq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experiments.</a:t>
            </a:r>
            <a:r>
              <a:rPr sz="1100" spc="7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BMC </a:t>
            </a:r>
            <a:r>
              <a:rPr sz="1100" i="1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16(1):224,</a:t>
            </a:r>
            <a:r>
              <a:rPr sz="1100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January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2015.</a:t>
            </a:r>
            <a:r>
              <a:rPr sz="1100" spc="9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ISSN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1471-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2105.</a:t>
            </a:r>
            <a:r>
              <a:rPr sz="1100" spc="9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doi: </a:t>
            </a:r>
            <a:r>
              <a:rPr sz="1100" dirty="0">
                <a:solidFill>
                  <a:srgbClr val="000000"/>
                </a:solidFill>
              </a:rPr>
              <a:t>10.1186/s12859-015-0670-</a:t>
            </a:r>
            <a:r>
              <a:rPr sz="1100" spc="-25" dirty="0">
                <a:solidFill>
                  <a:srgbClr val="000000"/>
                </a:solidFill>
              </a:rPr>
              <a:t>5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955" y="1588438"/>
            <a:ext cx="4377055" cy="1394613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5415" marR="23495" indent="-133350">
              <a:lnSpc>
                <a:spcPct val="102600"/>
              </a:lnSpc>
              <a:spcBef>
                <a:spcPts val="55"/>
              </a:spcBef>
            </a:pPr>
            <a:r>
              <a:rPr sz="1100" spc="-80" dirty="0">
                <a:latin typeface="Calibri Light" panose="020F0302020204030204" pitchFamily="34" charset="0"/>
                <a:cs typeface="Calibri Light" panose="020F0302020204030204" pitchFamily="34" charset="0"/>
              </a:rPr>
              <a:t>Joshua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Z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Levin,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Moran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0" dirty="0">
                <a:latin typeface="Calibri Light" panose="020F0302020204030204" pitchFamily="34" charset="0"/>
                <a:cs typeface="Calibri Light" panose="020F0302020204030204" pitchFamily="34" charset="0"/>
              </a:rPr>
              <a:t>Yassour,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Xian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Adiconis,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5" dirty="0">
                <a:latin typeface="Calibri Light" panose="020F0302020204030204" pitchFamily="34" charset="0"/>
                <a:cs typeface="Calibri Light" panose="020F0302020204030204" pitchFamily="34" charset="0"/>
              </a:rPr>
              <a:t>Chad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Nusbaum,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Dawn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Anne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Thompson,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Nir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Friedman,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Andreas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Gnirke,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Aviv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Regev.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42875" marR="96520" indent="6350">
              <a:lnSpc>
                <a:spcPct val="102600"/>
              </a:lnSpc>
            </a:pP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Comprehensive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comparative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analysis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strand-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specific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RNA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sequencing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methods.</a:t>
            </a:r>
            <a:r>
              <a:rPr sz="1100" spc="8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Nature</a:t>
            </a:r>
            <a:r>
              <a:rPr sz="1100" i="1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Methods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7(9):709–715,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2010.</a:t>
            </a:r>
            <a:r>
              <a:rPr sz="1100" spc="8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doi: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10.1038/nmeth.1491.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42875" marR="5080" indent="-130810">
              <a:lnSpc>
                <a:spcPct val="102600"/>
              </a:lnSpc>
            </a:pPr>
            <a:r>
              <a:rPr sz="11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Yang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Liao,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Gordon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K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Smyth,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Wei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Shi.</a:t>
            </a:r>
            <a:r>
              <a:rPr sz="1100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featureCounts:</a:t>
            </a:r>
            <a:r>
              <a:rPr sz="1100" spc="8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an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efficient 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general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purpose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program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assigning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5" dirty="0">
                <a:latin typeface="Calibri Light" panose="020F0302020204030204" pitchFamily="34" charset="0"/>
                <a:cs typeface="Calibri Light" panose="020F0302020204030204" pitchFamily="34" charset="0"/>
              </a:rPr>
              <a:t>sequence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latin typeface="Calibri Light" panose="020F0302020204030204" pitchFamily="34" charset="0"/>
                <a:cs typeface="Calibri Light" panose="020F0302020204030204" pitchFamily="34" charset="0"/>
              </a:rPr>
              <a:t>reads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genomic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features.</a:t>
            </a:r>
            <a:r>
              <a:rPr sz="1100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30(7):923–30,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April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2014.</a:t>
            </a:r>
            <a:r>
              <a:rPr sz="1100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ISSN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1367-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4811.</a:t>
            </a:r>
            <a:r>
              <a:rPr sz="1100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doi: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10.1093/bioinformatics/btt656.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7" name="object 7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52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7611" y="792"/>
            <a:ext cx="38163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References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14033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2303995" y="0"/>
                </a:moveTo>
                <a:lnTo>
                  <a:pt x="0" y="0"/>
                </a:lnTo>
                <a:lnTo>
                  <a:pt x="0" y="140017"/>
                </a:lnTo>
                <a:lnTo>
                  <a:pt x="2303995" y="140017"/>
                </a:lnTo>
                <a:lnTo>
                  <a:pt x="2303995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4955" y="418324"/>
            <a:ext cx="4382770" cy="139636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5415" marR="10795" indent="-133350">
              <a:lnSpc>
                <a:spcPct val="102600"/>
              </a:lnSpc>
              <a:spcBef>
                <a:spcPts val="55"/>
              </a:spcBef>
            </a:pP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Mansi</a:t>
            </a:r>
            <a:r>
              <a:rPr sz="1100" spc="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A.</a:t>
            </a:r>
            <a:r>
              <a:rPr sz="1100" spc="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Parasramka,</a:t>
            </a:r>
            <a:r>
              <a:rPr sz="1100" spc="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Sayantan</a:t>
            </a:r>
            <a:r>
              <a:rPr sz="1100" spc="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Maji,</a:t>
            </a:r>
            <a:r>
              <a:rPr sz="1100" spc="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Akiko</a:t>
            </a:r>
            <a:r>
              <a:rPr sz="1100" spc="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Matsuda,</a:t>
            </a:r>
            <a:r>
              <a:rPr sz="1100" spc="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Irene</a:t>
            </a:r>
            <a:r>
              <a:rPr sz="1100" spc="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K.</a:t>
            </a:r>
            <a:r>
              <a:rPr sz="1100" spc="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Yan,</a:t>
            </a:r>
            <a:r>
              <a:rPr sz="1100" spc="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 </a:t>
            </a:r>
            <a:r>
              <a:rPr sz="1100" spc="-6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Tushar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Patel.</a:t>
            </a:r>
            <a:r>
              <a:rPr sz="1100" spc="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Long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non-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coding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RNAs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</a:t>
            </a:r>
            <a:r>
              <a:rPr sz="1100" spc="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novel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targets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therapy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 </a:t>
            </a:r>
            <a:r>
              <a:rPr sz="1100" spc="-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hepatocellular</a:t>
            </a:r>
            <a:r>
              <a:rPr sz="1100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carcinoma.</a:t>
            </a:r>
            <a:r>
              <a:rPr sz="1100" spc="1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6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Pharmacology</a:t>
            </a:r>
            <a:r>
              <a:rPr sz="1100" i="1" spc="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i="1" spc="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Therapeutics</a:t>
            </a:r>
            <a:r>
              <a:rPr sz="1100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sz="1100" spc="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pages</a:t>
            </a:r>
            <a:r>
              <a:rPr sz="1100" spc="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67–78, 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2016.</a:t>
            </a:r>
            <a:r>
              <a:rPr sz="1100" spc="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doi:</a:t>
            </a:r>
            <a:r>
              <a:rPr sz="1100" spc="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000000"/>
                </a:solidFill>
              </a:rPr>
              <a:t>10.1016/j.pharmthera.2016.03.004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49860" marR="5080" indent="-137795">
              <a:lnSpc>
                <a:spcPct val="102600"/>
              </a:lnSpc>
            </a:pPr>
            <a:r>
              <a:rPr sz="1100" spc="-8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Sven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Schuierer,</a:t>
            </a:r>
            <a:r>
              <a:rPr sz="1100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Walter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Carbone,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Judith 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Knehr,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Virginie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Petitjean,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Anita </a:t>
            </a:r>
            <a:r>
              <a:rPr sz="1100" spc="-6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Fernandez,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Marc</a:t>
            </a:r>
            <a:r>
              <a:rPr sz="1100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Sultan,</a:t>
            </a:r>
            <a:r>
              <a:rPr sz="1100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Guglielmo</a:t>
            </a:r>
            <a:r>
              <a:rPr sz="1100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Roma.</a:t>
            </a:r>
            <a:r>
              <a:rPr sz="1100" spc="9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1100" spc="-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comprehensive </a:t>
            </a:r>
            <a:r>
              <a:rPr sz="1100" spc="-9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assessment</a:t>
            </a:r>
            <a:r>
              <a:rPr sz="1100" spc="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RNA-</a:t>
            </a:r>
            <a:r>
              <a:rPr sz="1100" spc="-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seq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protocols</a:t>
            </a:r>
            <a:r>
              <a:rPr sz="1100" spc="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100" spc="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degraded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low-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quantity</a:t>
            </a:r>
            <a:r>
              <a:rPr sz="1100" spc="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samples. </a:t>
            </a:r>
            <a:r>
              <a:rPr sz="1100" i="1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BMC</a:t>
            </a:r>
            <a:r>
              <a:rPr sz="1100" i="1" spc="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7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Genomics</a:t>
            </a:r>
            <a:r>
              <a:rPr sz="1100" spc="-7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sz="1100" spc="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2017.</a:t>
            </a:r>
            <a:r>
              <a:rPr sz="1100" spc="114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doi:</a:t>
            </a:r>
            <a:r>
              <a:rPr sz="1100" spc="114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</a:rPr>
              <a:t>10.1186/s12864-017-3827-</a:t>
            </a:r>
            <a:r>
              <a:rPr sz="1100" spc="-25" dirty="0">
                <a:solidFill>
                  <a:srgbClr val="000000"/>
                </a:solidFill>
              </a:rPr>
              <a:t>y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955" y="1794927"/>
            <a:ext cx="4107815" cy="87158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5415" marR="5080" indent="-133350">
              <a:lnSpc>
                <a:spcPct val="102600"/>
              </a:lnSpc>
              <a:spcBef>
                <a:spcPts val="55"/>
              </a:spcBef>
            </a:pP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Alejandra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Idan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Valencia-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Cruz,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Laura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I.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Uribe-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Figueroa,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Rodrigo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Galindo-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Murillo,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Karol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Baca-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López,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Anllely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G.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Gutiérrez,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Adriana </a:t>
            </a:r>
            <a:r>
              <a:rPr sz="11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Vázquez-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Aguirre,</a:t>
            </a:r>
            <a:r>
              <a:rPr sz="11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Lena</a:t>
            </a:r>
            <a:r>
              <a:rPr sz="11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Ruiz-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Azuara,</a:t>
            </a:r>
            <a:r>
              <a:rPr sz="11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Enrique</a:t>
            </a:r>
            <a:r>
              <a:rPr sz="11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Hernández-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Lemus,</a:t>
            </a:r>
            <a:r>
              <a:rPr sz="1100"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and 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Carmen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Mejía.</a:t>
            </a:r>
            <a:r>
              <a:rPr sz="1100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Whole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5" dirty="0">
                <a:latin typeface="Calibri Light" panose="020F0302020204030204" pitchFamily="34" charset="0"/>
                <a:cs typeface="Calibri Light" panose="020F0302020204030204" pitchFamily="34" charset="0"/>
              </a:rPr>
              <a:t>Genome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5" dirty="0">
                <a:latin typeface="Calibri Light" panose="020F0302020204030204" pitchFamily="34" charset="0"/>
                <a:cs typeface="Calibri Light" panose="020F0302020204030204" pitchFamily="34" charset="0"/>
              </a:rPr>
              <a:t>Gene</a:t>
            </a:r>
            <a:r>
              <a:rPr sz="11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Expression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Analysis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Reveals 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Casiopeína-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Induced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Apoptosis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Pathways.</a:t>
            </a:r>
            <a:r>
              <a:rPr sz="1100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PLoS</a:t>
            </a:r>
            <a:r>
              <a:rPr sz="1100" i="1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ONE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2013.</a:t>
            </a:r>
            <a:r>
              <a:rPr sz="1100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ISSN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19326203.</a:t>
            </a:r>
            <a:r>
              <a:rPr sz="11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doi:</a:t>
            </a:r>
            <a:r>
              <a:rPr sz="11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10.1371/journal.pone.0054664.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7" name="object 7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53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867611" y="792"/>
            <a:ext cx="381635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References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14033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2303995" y="0"/>
                </a:moveTo>
                <a:lnTo>
                  <a:pt x="0" y="0"/>
                </a:lnTo>
                <a:lnTo>
                  <a:pt x="0" y="140017"/>
                </a:lnTo>
                <a:lnTo>
                  <a:pt x="2303995" y="140017"/>
                </a:lnTo>
                <a:lnTo>
                  <a:pt x="2303995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24955" y="418324"/>
            <a:ext cx="4384675" cy="1045927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2875" marR="5080" indent="-130810">
              <a:lnSpc>
                <a:spcPct val="102600"/>
              </a:lnSpc>
              <a:spcBef>
                <a:spcPts val="55"/>
              </a:spcBef>
            </a:pP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Erwin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L</a:t>
            </a:r>
            <a:r>
              <a:rPr sz="1100" spc="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van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Dijk,</a:t>
            </a:r>
            <a:r>
              <a:rPr sz="1100" spc="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Yan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Jaszczyszyn,</a:t>
            </a:r>
            <a:r>
              <a:rPr sz="1100" spc="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Claude</a:t>
            </a:r>
            <a:r>
              <a:rPr sz="1100" spc="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Thermes.</a:t>
            </a:r>
            <a:r>
              <a:rPr sz="1100" spc="10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Library </a:t>
            </a:r>
            <a:r>
              <a:rPr sz="1100" spc="-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preparation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methods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for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next-</a:t>
            </a:r>
            <a:r>
              <a:rPr sz="1100" spc="-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generation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sequencing:</a:t>
            </a:r>
            <a:r>
              <a:rPr sz="1100" spc="7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tone </a:t>
            </a:r>
            <a:r>
              <a:rPr sz="1100" spc="-5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down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bias. </a:t>
            </a:r>
            <a:r>
              <a:rPr sz="1100" i="1" spc="-3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Experimental</a:t>
            </a:r>
            <a:r>
              <a:rPr sz="1100" i="1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cell</a:t>
            </a:r>
            <a:r>
              <a:rPr sz="1100" i="1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6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research</a:t>
            </a:r>
            <a:r>
              <a:rPr sz="1100" spc="-6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322(1):12–20,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Mar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2014.</a:t>
            </a:r>
            <a:r>
              <a:rPr sz="1100" spc="8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doi: </a:t>
            </a:r>
            <a:r>
              <a:rPr sz="1100" spc="-10" dirty="0">
                <a:solidFill>
                  <a:srgbClr val="000000"/>
                </a:solidFill>
              </a:rPr>
              <a:t>10.1016/j.yexcr.2014.01.008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42875" marR="244475" indent="-130810">
              <a:lnSpc>
                <a:spcPct val="102600"/>
              </a:lnSpc>
            </a:pP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Liguo</a:t>
            </a:r>
            <a:r>
              <a:rPr sz="1100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Wang,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Shengqin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Wang,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Wei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Li.</a:t>
            </a:r>
            <a:r>
              <a:rPr sz="1100" spc="8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RSeQC:</a:t>
            </a:r>
            <a:r>
              <a:rPr sz="1100" spc="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Quality</a:t>
            </a:r>
            <a:r>
              <a:rPr sz="1100" spc="-1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control </a:t>
            </a:r>
            <a:r>
              <a:rPr sz="1100" spc="-2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of </a:t>
            </a:r>
            <a:r>
              <a:rPr sz="1100" spc="-8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RNA-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seq</a:t>
            </a:r>
            <a:r>
              <a:rPr sz="1100" spc="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experiments.</a:t>
            </a:r>
            <a:r>
              <a:rPr sz="1100" spc="10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sz="1100" spc="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28(16):2184–2185,</a:t>
            </a:r>
            <a:r>
              <a:rPr sz="1100" spc="5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2012.</a:t>
            </a:r>
            <a:r>
              <a:rPr sz="1100" spc="1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doi: </a:t>
            </a:r>
            <a:r>
              <a:rPr sz="1100" spc="-10" dirty="0">
                <a:solidFill>
                  <a:srgbClr val="000000"/>
                </a:solidFill>
              </a:rPr>
              <a:t>10.1093/bioinformatics/bts356</a:t>
            </a:r>
            <a:r>
              <a:rPr sz="1100" spc="-1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24955" y="1622855"/>
            <a:ext cx="4358640" cy="105219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49860" marR="5080" indent="-137795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M.C.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Wilkes,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C.E.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Repellin,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K.M.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Sakamoto.</a:t>
            </a:r>
            <a:r>
              <a:rPr sz="1100" spc="8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Beyond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mRNA: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role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non-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coding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RNAs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normal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aberrant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hematopoiesis.</a:t>
            </a:r>
            <a:r>
              <a:rPr sz="1100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Molecular </a:t>
            </a:r>
            <a:r>
              <a:rPr sz="1100" i="1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Genetics</a:t>
            </a:r>
            <a:r>
              <a:rPr sz="1100" i="1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i="1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Metabolism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2017.</a:t>
            </a:r>
            <a:r>
              <a:rPr sz="1100" spc="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doi:</a:t>
            </a:r>
            <a:r>
              <a:rPr sz="1100" spc="9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10.1016/j.ymgme.2017.07.008.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49860" marR="5080" indent="-137795">
              <a:lnSpc>
                <a:spcPct val="102600"/>
              </a:lnSpc>
            </a:pP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Shanrong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Zhao,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Ying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Zhang,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William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Gordon,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Jie</a:t>
            </a:r>
            <a:r>
              <a:rPr sz="1100" spc="-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Quan,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Hualin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Xi,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Sarah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Du,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David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von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Schack,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Baohong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Zhang.</a:t>
            </a:r>
            <a:r>
              <a:rPr sz="1100" spc="9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Comparison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of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stranded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and 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non-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stranded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80" dirty="0">
                <a:latin typeface="Calibri Light" panose="020F0302020204030204" pitchFamily="34" charset="0"/>
                <a:cs typeface="Calibri Light" panose="020F0302020204030204" pitchFamily="34" charset="0"/>
              </a:rPr>
              <a:t>RNA-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seq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transcriptome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profiling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investigation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gene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7" name="object 7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262623" y="2633966"/>
            <a:ext cx="3850004" cy="201977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4"/>
              </a:spcBef>
            </a:pP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overlap.</a:t>
            </a:r>
            <a:r>
              <a:rPr sz="1100" spc="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BMC</a:t>
            </a:r>
            <a:r>
              <a:rPr sz="1100" i="1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i="1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Genomics</a:t>
            </a:r>
            <a:r>
              <a:rPr sz="1100" spc="-70" dirty="0">
                <a:latin typeface="Calibri Light" panose="020F0302020204030204" pitchFamily="34" charset="0"/>
                <a:cs typeface="Calibri Light" panose="020F0302020204030204" pitchFamily="34" charset="0"/>
              </a:rPr>
              <a:t>,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2015.</a:t>
            </a:r>
            <a:r>
              <a:rPr sz="1100" spc="10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doi:</a:t>
            </a:r>
            <a:r>
              <a:rPr sz="1100" spc="10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10.1186/s12864-015-1876-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7.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54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03995" y="0"/>
            <a:ext cx="2304415" cy="14033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2303995" y="0"/>
                </a:moveTo>
                <a:lnTo>
                  <a:pt x="0" y="0"/>
                </a:lnTo>
                <a:lnTo>
                  <a:pt x="0" y="140017"/>
                </a:lnTo>
                <a:lnTo>
                  <a:pt x="2303995" y="140017"/>
                </a:lnTo>
                <a:lnTo>
                  <a:pt x="2303995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6" name="object 6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6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B0B52FB-FD04-0159-FB1A-0CBC778B2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10044"/>
            <a:ext cx="4610100" cy="1840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287718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303995" y="0"/>
            <a:ext cx="2304415" cy="14033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2303995" y="0"/>
                </a:moveTo>
                <a:lnTo>
                  <a:pt x="0" y="0"/>
                </a:lnTo>
                <a:lnTo>
                  <a:pt x="0" y="140017"/>
                </a:lnTo>
                <a:lnTo>
                  <a:pt x="2303995" y="140017"/>
                </a:lnTo>
                <a:lnTo>
                  <a:pt x="2303995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DA4EE43-C1C0-F495-3BCA-E3B1F00F92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00"/>
          <a:stretch/>
        </p:blipFill>
        <p:spPr bwMode="auto">
          <a:xfrm>
            <a:off x="647648" y="70167"/>
            <a:ext cx="3331961" cy="339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3699788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633537" y="792"/>
            <a:ext cx="61595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Why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study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RNA?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4608195" cy="490220"/>
            <a:chOff x="0" y="0"/>
            <a:chExt cx="4608195" cy="490220"/>
          </a:xfrm>
        </p:grpSpPr>
        <p:sp>
          <p:nvSpPr>
            <p:cNvPr id="4" name="object 4"/>
            <p:cNvSpPr/>
            <p:nvPr/>
          </p:nvSpPr>
          <p:spPr>
            <a:xfrm>
              <a:off x="2303995" y="0"/>
              <a:ext cx="2304415" cy="140335"/>
            </a:xfrm>
            <a:custGeom>
              <a:avLst/>
              <a:gdLst/>
              <a:ahLst/>
              <a:cxnLst/>
              <a:rect l="l" t="t" r="r" b="b"/>
              <a:pathLst>
                <a:path w="2304415" h="140335">
                  <a:moveTo>
                    <a:pt x="2303995" y="0"/>
                  </a:moveTo>
                  <a:lnTo>
                    <a:pt x="0" y="0"/>
                  </a:lnTo>
                  <a:lnTo>
                    <a:pt x="0" y="140017"/>
                  </a:lnTo>
                  <a:lnTo>
                    <a:pt x="2303995" y="140017"/>
                  </a:lnTo>
                  <a:lnTo>
                    <a:pt x="2303995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0004"/>
              <a:ext cx="4608195" cy="350520"/>
            </a:xfrm>
            <a:custGeom>
              <a:avLst/>
              <a:gdLst/>
              <a:ahLst/>
              <a:cxnLst/>
              <a:rect l="l" t="t" r="r" b="b"/>
              <a:pathLst>
                <a:path w="4608195" h="350520">
                  <a:moveTo>
                    <a:pt x="4608004" y="0"/>
                  </a:moveTo>
                  <a:lnTo>
                    <a:pt x="0" y="0"/>
                  </a:lnTo>
                  <a:lnTo>
                    <a:pt x="0" y="350126"/>
                  </a:lnTo>
                  <a:lnTo>
                    <a:pt x="4608004" y="350126"/>
                  </a:lnTo>
                  <a:lnTo>
                    <a:pt x="4608004" y="0"/>
                  </a:lnTo>
                  <a:close/>
                </a:path>
              </a:pathLst>
            </a:custGeom>
            <a:solidFill>
              <a:srgbClr val="54545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pc="110" dirty="0"/>
              <a:t>DNA</a:t>
            </a:r>
            <a:r>
              <a:rPr spc="114" dirty="0"/>
              <a:t> </a:t>
            </a:r>
            <a:r>
              <a:rPr dirty="0"/>
              <a:t>is</a:t>
            </a:r>
            <a:r>
              <a:rPr spc="120" dirty="0"/>
              <a:t> </a:t>
            </a:r>
            <a:r>
              <a:rPr dirty="0"/>
              <a:t>just</a:t>
            </a:r>
            <a:r>
              <a:rPr spc="114" dirty="0"/>
              <a:t> </a:t>
            </a:r>
            <a:r>
              <a:rPr dirty="0"/>
              <a:t>the</a:t>
            </a:r>
            <a:r>
              <a:rPr spc="120" dirty="0"/>
              <a:t> </a:t>
            </a:r>
            <a:r>
              <a:rPr dirty="0"/>
              <a:t>blueprint,</a:t>
            </a:r>
            <a:r>
              <a:rPr spc="114" dirty="0"/>
              <a:t> </a:t>
            </a:r>
            <a:r>
              <a:rPr dirty="0"/>
              <a:t>it</a:t>
            </a:r>
            <a:r>
              <a:rPr spc="120" dirty="0"/>
              <a:t> </a:t>
            </a:r>
            <a:r>
              <a:rPr dirty="0"/>
              <a:t>is</a:t>
            </a:r>
            <a:r>
              <a:rPr spc="114" dirty="0"/>
              <a:t> </a:t>
            </a:r>
            <a:r>
              <a:rPr dirty="0"/>
              <a:t>not</a:t>
            </a:r>
            <a:r>
              <a:rPr spc="120" dirty="0"/>
              <a:t> </a:t>
            </a:r>
            <a:r>
              <a:rPr dirty="0"/>
              <a:t>an</a:t>
            </a:r>
            <a:r>
              <a:rPr spc="120" dirty="0"/>
              <a:t> </a:t>
            </a:r>
            <a:r>
              <a:rPr spc="-10" dirty="0"/>
              <a:t>effector</a:t>
            </a:r>
            <a:r>
              <a:rPr spc="114" dirty="0"/>
              <a:t> </a:t>
            </a:r>
            <a:r>
              <a:rPr spc="-10" dirty="0"/>
              <a:t>molecule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413943" y="755458"/>
            <a:ext cx="1781175" cy="139636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387985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GENOMICS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 marR="5080">
              <a:lnSpc>
                <a:spcPct val="102600"/>
              </a:lnSpc>
            </a:pP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DNA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95" dirty="0">
                <a:latin typeface="Calibri Light" panose="020F0302020204030204" pitchFamily="34" charset="0"/>
                <a:cs typeface="Calibri Light" panose="020F0302020204030204" pitchFamily="34" charset="0"/>
              </a:rPr>
              <a:t>sequence</a:t>
            </a:r>
            <a:r>
              <a:rPr sz="11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an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60" dirty="0">
                <a:latin typeface="Calibri Light" panose="020F0302020204030204" pitchFamily="34" charset="0"/>
                <a:cs typeface="Calibri Light" panose="020F0302020204030204" pitchFamily="34" charset="0"/>
              </a:rPr>
              <a:t>organism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genetic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75" dirty="0">
                <a:latin typeface="Calibri Light" panose="020F0302020204030204" pitchFamily="34" charset="0"/>
                <a:cs typeface="Calibri Light" panose="020F0302020204030204" pitchFamily="34" charset="0"/>
              </a:rPr>
              <a:t>basis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phenotypic differences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2700" marR="408940" algn="just">
              <a:lnSpc>
                <a:spcPct val="102600"/>
              </a:lnSpc>
            </a:pP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sites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DNA-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protein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or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DNA-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RNA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interactions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sites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open</a:t>
            </a:r>
            <a:r>
              <a:rPr sz="11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vs.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closed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chromatin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2100" y="1010970"/>
            <a:ext cx="65265" cy="65265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92100" y="1183055"/>
            <a:ext cx="65265" cy="65265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92100" y="1527200"/>
            <a:ext cx="65265" cy="65265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92100" y="1871345"/>
            <a:ext cx="65265" cy="65265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2617279" y="755458"/>
            <a:ext cx="1802764" cy="122428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97155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TRANSCRIPTOMICS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29590" marR="204470" indent="-517525">
              <a:lnSpc>
                <a:spcPct val="102600"/>
              </a:lnSpc>
            </a:pPr>
            <a:r>
              <a:rPr sz="1100" spc="204" dirty="0">
                <a:latin typeface="Calibri Light" panose="020F0302020204030204" pitchFamily="34" charset="0"/>
                <a:cs typeface="Calibri Light" panose="020F0302020204030204" pitchFamily="34" charset="0"/>
              </a:rPr>
              <a:t>=</a:t>
            </a:r>
            <a:r>
              <a:rPr sz="11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characterization</a:t>
            </a:r>
            <a:r>
              <a:rPr sz="1100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1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45" dirty="0">
                <a:latin typeface="Calibri Light" panose="020F0302020204030204" pitchFamily="34" charset="0"/>
                <a:cs typeface="Calibri Light" panose="020F0302020204030204" pitchFamily="34" charset="0"/>
              </a:rPr>
              <a:t>gene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products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100" marR="5080">
              <a:lnSpc>
                <a:spcPct val="102600"/>
              </a:lnSpc>
            </a:pP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identification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specific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RNAs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quantification</a:t>
            </a:r>
            <a:r>
              <a:rPr sz="1100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sz="1100" spc="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RNAs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8100" marR="314960">
              <a:lnSpc>
                <a:spcPct val="102600"/>
              </a:lnSpc>
            </a:pP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RNA-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protein</a:t>
            </a:r>
            <a:r>
              <a:rPr sz="11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interactions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RNA</a:t>
            </a:r>
            <a:r>
              <a:rPr sz="1100" spc="-6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structure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521330" y="1355128"/>
            <a:ext cx="65265" cy="6526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521330" y="1527200"/>
            <a:ext cx="65265" cy="65265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2521330" y="1699272"/>
            <a:ext cx="65265" cy="65265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2521330" y="1871345"/>
            <a:ext cx="65265" cy="65265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137655" y="2269817"/>
            <a:ext cx="4333240" cy="725170"/>
            <a:chOff x="137655" y="2269817"/>
            <a:chExt cx="4333240" cy="725170"/>
          </a:xfrm>
        </p:grpSpPr>
        <p:sp>
          <p:nvSpPr>
            <p:cNvPr id="18" name="object 18"/>
            <p:cNvSpPr/>
            <p:nvPr/>
          </p:nvSpPr>
          <p:spPr>
            <a:xfrm>
              <a:off x="137655" y="2269817"/>
              <a:ext cx="4333240" cy="725170"/>
            </a:xfrm>
            <a:custGeom>
              <a:avLst/>
              <a:gdLst/>
              <a:ahLst/>
              <a:cxnLst/>
              <a:rect l="l" t="t" r="r" b="b"/>
              <a:pathLst>
                <a:path w="4333240" h="725169">
                  <a:moveTo>
                    <a:pt x="4278736" y="0"/>
                  </a:moveTo>
                  <a:lnTo>
                    <a:pt x="54000" y="0"/>
                  </a:lnTo>
                  <a:lnTo>
                    <a:pt x="32980" y="4243"/>
                  </a:lnTo>
                  <a:lnTo>
                    <a:pt x="15816" y="15816"/>
                  </a:lnTo>
                  <a:lnTo>
                    <a:pt x="4243" y="32980"/>
                  </a:lnTo>
                  <a:lnTo>
                    <a:pt x="0" y="54000"/>
                  </a:lnTo>
                  <a:lnTo>
                    <a:pt x="0" y="671135"/>
                  </a:lnTo>
                  <a:lnTo>
                    <a:pt x="4243" y="692154"/>
                  </a:lnTo>
                  <a:lnTo>
                    <a:pt x="15816" y="709319"/>
                  </a:lnTo>
                  <a:lnTo>
                    <a:pt x="32980" y="720891"/>
                  </a:lnTo>
                  <a:lnTo>
                    <a:pt x="54000" y="725135"/>
                  </a:lnTo>
                  <a:lnTo>
                    <a:pt x="4278736" y="725135"/>
                  </a:lnTo>
                  <a:lnTo>
                    <a:pt x="4299756" y="720891"/>
                  </a:lnTo>
                  <a:lnTo>
                    <a:pt x="4316920" y="709319"/>
                  </a:lnTo>
                  <a:lnTo>
                    <a:pt x="4328493" y="692154"/>
                  </a:lnTo>
                  <a:lnTo>
                    <a:pt x="4332736" y="671135"/>
                  </a:lnTo>
                  <a:lnTo>
                    <a:pt x="4332736" y="54000"/>
                  </a:lnTo>
                  <a:lnTo>
                    <a:pt x="4328493" y="32980"/>
                  </a:lnTo>
                  <a:lnTo>
                    <a:pt x="4316920" y="15816"/>
                  </a:lnTo>
                  <a:lnTo>
                    <a:pt x="4299756" y="4243"/>
                  </a:lnTo>
                  <a:lnTo>
                    <a:pt x="4278736" y="0"/>
                  </a:lnTo>
                  <a:close/>
                </a:path>
              </a:pathLst>
            </a:custGeom>
            <a:solidFill>
              <a:srgbClr val="E777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155655" y="2287817"/>
              <a:ext cx="4297045" cy="689610"/>
            </a:xfrm>
            <a:custGeom>
              <a:avLst/>
              <a:gdLst/>
              <a:ahLst/>
              <a:cxnLst/>
              <a:rect l="l" t="t" r="r" b="b"/>
              <a:pathLst>
                <a:path w="4297045" h="689610">
                  <a:moveTo>
                    <a:pt x="4260736" y="0"/>
                  </a:moveTo>
                  <a:lnTo>
                    <a:pt x="36000" y="0"/>
                  </a:lnTo>
                  <a:lnTo>
                    <a:pt x="21987" y="2829"/>
                  </a:lnTo>
                  <a:lnTo>
                    <a:pt x="10544" y="10544"/>
                  </a:lnTo>
                  <a:lnTo>
                    <a:pt x="2829" y="21987"/>
                  </a:lnTo>
                  <a:lnTo>
                    <a:pt x="0" y="36000"/>
                  </a:lnTo>
                  <a:lnTo>
                    <a:pt x="0" y="653134"/>
                  </a:lnTo>
                  <a:lnTo>
                    <a:pt x="2829" y="667147"/>
                  </a:lnTo>
                  <a:lnTo>
                    <a:pt x="10544" y="678591"/>
                  </a:lnTo>
                  <a:lnTo>
                    <a:pt x="21987" y="686306"/>
                  </a:lnTo>
                  <a:lnTo>
                    <a:pt x="36000" y="689135"/>
                  </a:lnTo>
                  <a:lnTo>
                    <a:pt x="4260736" y="689135"/>
                  </a:lnTo>
                  <a:lnTo>
                    <a:pt x="4274749" y="686306"/>
                  </a:lnTo>
                  <a:lnTo>
                    <a:pt x="4286192" y="678591"/>
                  </a:lnTo>
                  <a:lnTo>
                    <a:pt x="4293907" y="667147"/>
                  </a:lnTo>
                  <a:lnTo>
                    <a:pt x="4296736" y="653134"/>
                  </a:lnTo>
                  <a:lnTo>
                    <a:pt x="4296736" y="36000"/>
                  </a:lnTo>
                  <a:lnTo>
                    <a:pt x="4293907" y="21987"/>
                  </a:lnTo>
                  <a:lnTo>
                    <a:pt x="4286192" y="10544"/>
                  </a:lnTo>
                  <a:lnTo>
                    <a:pt x="4274749" y="2829"/>
                  </a:lnTo>
                  <a:lnTo>
                    <a:pt x="4260736" y="0"/>
                  </a:lnTo>
                  <a:close/>
                </a:path>
              </a:pathLst>
            </a:custGeom>
            <a:solidFill>
              <a:srgbClr val="FFF9E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322961" y="2346628"/>
            <a:ext cx="3962400" cy="34945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5080" algn="just">
              <a:lnSpc>
                <a:spcPct val="102600"/>
              </a:lnSpc>
              <a:spcBef>
                <a:spcPts val="55"/>
              </a:spcBef>
            </a:pP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sz="1100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order</a:t>
            </a:r>
            <a:r>
              <a:rPr sz="1100" spc="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11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understand</a:t>
            </a:r>
            <a:r>
              <a:rPr sz="11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sz="1100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20" dirty="0">
                <a:latin typeface="Calibri Light" panose="020F0302020204030204" pitchFamily="34" charset="0"/>
                <a:cs typeface="Calibri Light" panose="020F0302020204030204" pitchFamily="34" charset="0"/>
              </a:rPr>
              <a:t>functional</a:t>
            </a:r>
            <a:r>
              <a:rPr sz="11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vi-VN" sz="1100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consequences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(capacity)</a:t>
            </a:r>
            <a:r>
              <a:rPr sz="11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of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sz="1100" spc="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DNA</a:t>
            </a:r>
            <a:r>
              <a:rPr sz="11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sequence,</a:t>
            </a:r>
            <a:r>
              <a:rPr sz="1100" spc="8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we</a:t>
            </a:r>
            <a:r>
              <a:rPr sz="11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need</a:t>
            </a:r>
            <a:r>
              <a:rPr sz="1100" spc="6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to</a:t>
            </a:r>
            <a:r>
              <a:rPr sz="11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study</a:t>
            </a:r>
            <a:r>
              <a:rPr sz="1100" spc="7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its</a:t>
            </a:r>
            <a:r>
              <a:rPr sz="1100" spc="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105" dirty="0">
                <a:latin typeface="Calibri Light" panose="020F0302020204030204" pitchFamily="34" charset="0"/>
                <a:cs typeface="Calibri Light" panose="020F0302020204030204" pitchFamily="34" charset="0"/>
              </a:rPr>
              <a:t>products,</a:t>
            </a:r>
            <a:r>
              <a:rPr sz="1100" spc="8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i.e.</a:t>
            </a:r>
            <a:r>
              <a:rPr sz="1100" spc="34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dirty="0">
                <a:latin typeface="Calibri Light" panose="020F0302020204030204" pitchFamily="34" charset="0"/>
                <a:cs typeface="Calibri Light" panose="020F0302020204030204" pitchFamily="34" charset="0"/>
              </a:rPr>
              <a:t>RNA</a:t>
            </a:r>
            <a:r>
              <a:rPr sz="1100" spc="6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z="1100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and </a:t>
            </a:r>
            <a:r>
              <a:rPr sz="11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proteins.</a:t>
            </a:r>
            <a:endParaRPr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22" name="object 22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26" name="object 26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11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11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11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11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11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11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11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11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11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8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38111" y="792"/>
            <a:ext cx="1611630" cy="1045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types</a:t>
            </a:r>
            <a:r>
              <a:rPr sz="600" spc="4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of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RNA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–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different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library</a:t>
            </a:r>
            <a:r>
              <a:rPr sz="600" spc="35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2" action="ppaction://hlinksldjump"/>
              </a:rPr>
              <a:t>preps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2303995" y="0"/>
            <a:ext cx="2304415" cy="140335"/>
          </a:xfrm>
          <a:custGeom>
            <a:avLst/>
            <a:gdLst/>
            <a:ahLst/>
            <a:cxnLst/>
            <a:rect l="l" t="t" r="r" b="b"/>
            <a:pathLst>
              <a:path w="2304415" h="140335">
                <a:moveTo>
                  <a:pt x="2303995" y="0"/>
                </a:moveTo>
                <a:lnTo>
                  <a:pt x="0" y="0"/>
                </a:lnTo>
                <a:lnTo>
                  <a:pt x="0" y="140017"/>
                </a:lnTo>
                <a:lnTo>
                  <a:pt x="2303995" y="140017"/>
                </a:lnTo>
                <a:lnTo>
                  <a:pt x="2303995" y="0"/>
                </a:lnTo>
                <a:close/>
              </a:path>
            </a:pathLst>
          </a:custGeom>
          <a:solidFill>
            <a:srgbClr val="CCCC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37655" y="1223657"/>
            <a:ext cx="4333240" cy="466090"/>
          </a:xfrm>
          <a:prstGeom prst="rect">
            <a:avLst/>
          </a:prstGeom>
          <a:solidFill>
            <a:srgbClr val="D8E8E0"/>
          </a:solidFill>
        </p:spPr>
        <p:txBody>
          <a:bodyPr vert="horz" wrap="square" lIns="0" tIns="100330" rIns="0" bIns="0" rtlCol="0">
            <a:spAutoFit/>
          </a:bodyPr>
          <a:lstStyle/>
          <a:p>
            <a:pPr marL="419100">
              <a:lnSpc>
                <a:spcPct val="100000"/>
              </a:lnSpc>
              <a:spcBef>
                <a:spcPts val="790"/>
              </a:spcBef>
            </a:pPr>
            <a:r>
              <a:rPr dirty="0">
                <a:solidFill>
                  <a:srgbClr val="000000"/>
                </a:solidFill>
                <a:hlinkClick r:id="rId2" action="ppaction://hlinksldjump"/>
              </a:rPr>
              <a:t>Different</a:t>
            </a:r>
            <a:r>
              <a:rPr spc="95" dirty="0">
                <a:solidFill>
                  <a:srgbClr val="000000"/>
                </a:solidFill>
                <a:hlinkClick r:id="rId2" action="ppaction://hlinksldjump"/>
              </a:rPr>
              <a:t> </a:t>
            </a:r>
            <a:r>
              <a:rPr dirty="0">
                <a:solidFill>
                  <a:srgbClr val="000000"/>
                </a:solidFill>
                <a:hlinkClick r:id="rId2" action="ppaction://hlinksldjump"/>
              </a:rPr>
              <a:t>types</a:t>
            </a:r>
            <a:r>
              <a:rPr spc="95" dirty="0">
                <a:solidFill>
                  <a:srgbClr val="000000"/>
                </a:solidFill>
                <a:hlinkClick r:id="rId2" action="ppaction://hlinksldjump"/>
              </a:rPr>
              <a:t> </a:t>
            </a:r>
            <a:r>
              <a:rPr dirty="0">
                <a:solidFill>
                  <a:srgbClr val="000000"/>
                </a:solidFill>
                <a:hlinkClick r:id="rId2" action="ppaction://hlinksldjump"/>
              </a:rPr>
              <a:t>of</a:t>
            </a:r>
            <a:r>
              <a:rPr spc="95" dirty="0">
                <a:solidFill>
                  <a:srgbClr val="000000"/>
                </a:solidFill>
                <a:hlinkClick r:id="rId2" action="ppaction://hlinksldjump"/>
              </a:rPr>
              <a:t> </a:t>
            </a:r>
            <a:r>
              <a:rPr spc="105" dirty="0">
                <a:solidFill>
                  <a:srgbClr val="000000"/>
                </a:solidFill>
                <a:hlinkClick r:id="rId2" action="ppaction://hlinksldjump"/>
              </a:rPr>
              <a:t>RNA</a:t>
            </a:r>
            <a:r>
              <a:rPr spc="95" dirty="0">
                <a:solidFill>
                  <a:srgbClr val="000000"/>
                </a:solidFill>
                <a:hlinkClick r:id="rId2" action="ppaction://hlinksldjump"/>
              </a:rPr>
              <a:t> </a:t>
            </a:r>
            <a:r>
              <a:rPr dirty="0">
                <a:solidFill>
                  <a:srgbClr val="000000"/>
                </a:solidFill>
                <a:hlinkClick r:id="rId2" action="ppaction://hlinksldjump"/>
              </a:rPr>
              <a:t>–</a:t>
            </a:r>
            <a:r>
              <a:rPr spc="95" dirty="0">
                <a:solidFill>
                  <a:srgbClr val="000000"/>
                </a:solidFill>
                <a:hlinkClick r:id="rId2" action="ppaction://hlinksldjump"/>
              </a:rPr>
              <a:t> </a:t>
            </a:r>
            <a:r>
              <a:rPr spc="-10" dirty="0">
                <a:solidFill>
                  <a:srgbClr val="000000"/>
                </a:solidFill>
                <a:hlinkClick r:id="rId2" action="ppaction://hlinksldjump"/>
              </a:rPr>
              <a:t>different</a:t>
            </a:r>
            <a:r>
              <a:rPr spc="95" dirty="0">
                <a:solidFill>
                  <a:srgbClr val="000000"/>
                </a:solidFill>
                <a:hlinkClick r:id="rId2" action="ppaction://hlinksldjump"/>
              </a:rPr>
              <a:t> </a:t>
            </a:r>
            <a:r>
              <a:rPr dirty="0">
                <a:solidFill>
                  <a:srgbClr val="000000"/>
                </a:solidFill>
                <a:hlinkClick r:id="rId2" action="ppaction://hlinksldjump"/>
              </a:rPr>
              <a:t>library</a:t>
            </a:r>
            <a:r>
              <a:rPr spc="95" dirty="0">
                <a:solidFill>
                  <a:srgbClr val="000000"/>
                </a:solidFill>
                <a:hlinkClick r:id="rId2" action="ppaction://hlinksldjump"/>
              </a:rPr>
              <a:t> </a:t>
            </a:r>
            <a:r>
              <a:rPr spc="-10" dirty="0">
                <a:solidFill>
                  <a:srgbClr val="000000"/>
                </a:solidFill>
                <a:hlinkClick r:id="rId2" action="ppaction://hlinksldjump"/>
              </a:rPr>
              <a:t>preps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0" y="3346348"/>
            <a:ext cx="4608195" cy="109855"/>
            <a:chOff x="0" y="3346348"/>
            <a:chExt cx="4608195" cy="109855"/>
          </a:xfrm>
        </p:grpSpPr>
        <p:sp>
          <p:nvSpPr>
            <p:cNvPr id="6" name="object 6"/>
            <p:cNvSpPr/>
            <p:nvPr/>
          </p:nvSpPr>
          <p:spPr>
            <a:xfrm>
              <a:off x="0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5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2B2B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535976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BFBFB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071952" y="3346348"/>
              <a:ext cx="1536065" cy="109855"/>
            </a:xfrm>
            <a:custGeom>
              <a:avLst/>
              <a:gdLst/>
              <a:ahLst/>
              <a:cxnLst/>
              <a:rect l="l" t="t" r="r" b="b"/>
              <a:pathLst>
                <a:path w="1536064" h="109854">
                  <a:moveTo>
                    <a:pt x="1535976" y="0"/>
                  </a:moveTo>
                  <a:lnTo>
                    <a:pt x="0" y="0"/>
                  </a:lnTo>
                  <a:lnTo>
                    <a:pt x="0" y="109651"/>
                  </a:lnTo>
                  <a:lnTo>
                    <a:pt x="1535976" y="109651"/>
                  </a:lnTo>
                  <a:lnTo>
                    <a:pt x="1535976" y="0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dt" sz="half" idx="6"/>
          </p:nvPr>
        </p:nvSpPr>
        <p:spPr>
          <a:xfrm>
            <a:off x="195922" y="3321949"/>
            <a:ext cx="1144270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Friederike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Dündar</a:t>
            </a:r>
            <a:r>
              <a:rPr spc="229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(ABC,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WCM)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1774951" y="3321949"/>
            <a:ext cx="1058545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Analysis</a:t>
            </a:r>
            <a:r>
              <a:rPr sz="600" spc="25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of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bulk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spc="-1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RNA-seq</a:t>
            </a:r>
            <a:r>
              <a:rPr sz="600" spc="3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 </a:t>
            </a:r>
            <a:r>
              <a:rPr sz="600" spc="-20" dirty="0">
                <a:latin typeface="Calibri Light" panose="020F0302020204030204" pitchFamily="34" charset="0"/>
                <a:cs typeface="Calibri Light" panose="020F0302020204030204" pitchFamily="34" charset="0"/>
                <a:hlinkClick r:id="rId3" action="ppaction://hlinksldjump"/>
              </a:rPr>
              <a:t>data</a:t>
            </a:r>
            <a:endParaRPr sz="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ftr" sz="quarter" idx="5"/>
          </p:nvPr>
        </p:nvSpPr>
        <p:spPr>
          <a:xfrm>
            <a:off x="3476396" y="3321949"/>
            <a:ext cx="633729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90"/>
              </a:spcBef>
            </a:pPr>
            <a:r>
              <a:rPr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February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18,</a:t>
            </a:r>
            <a:r>
              <a:rPr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2020</a:t>
            </a:r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xfrm>
            <a:off x="4247091" y="3321949"/>
            <a:ext cx="306704" cy="11669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>
                <a:latin typeface="Calibri Light" panose="020F0302020204030204" pitchFamily="34" charset="0"/>
                <a:cs typeface="Calibri Light" panose="020F0302020204030204" pitchFamily="34" charset="0"/>
              </a:rPr>
              <a:t>9</a:t>
            </a:fld>
            <a:r>
              <a:rPr spc="2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150" dirty="0">
                <a:latin typeface="Calibri Light" panose="020F0302020204030204" pitchFamily="34" charset="0"/>
                <a:cs typeface="Calibri Light" panose="020F0302020204030204" pitchFamily="34" charset="0"/>
              </a:rPr>
              <a:t>/</a:t>
            </a:r>
            <a:r>
              <a:rPr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51</a:t>
            </a:r>
          </a:p>
        </p:txBody>
      </p:sp>
    </p:spTree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</TotalTime>
  <Words>5076</Words>
  <Application>Microsoft Office PowerPoint</Application>
  <PresentationFormat>Custom</PresentationFormat>
  <Paragraphs>756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Meiryo UI</vt:lpstr>
      <vt:lpstr>Arial</vt:lpstr>
      <vt:lpstr>Arial Black</vt:lpstr>
      <vt:lpstr>Calibri</vt:lpstr>
      <vt:lpstr>Calibri Light</vt:lpstr>
      <vt:lpstr>Office Theme</vt:lpstr>
      <vt:lpstr>Analysis of bulk RNA-seq data Analysis of Next-Generation Sequencing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DNA is just the blueprint, it is not an effector molecule</vt:lpstr>
      <vt:lpstr>Different types of RNA – different library preps</vt:lpstr>
      <vt:lpstr>DNA and RNA have different properties</vt:lpstr>
      <vt:lpstr>Different types of RNA</vt:lpstr>
      <vt:lpstr>Different types of RNA</vt:lpstr>
      <vt:lpstr>PowerPoint Presentation</vt:lpstr>
      <vt:lpstr>Typical applications of RNA-seq</vt:lpstr>
      <vt:lpstr>Sequencing prep protocol depends on the RNA properties</vt:lpstr>
      <vt:lpstr>Focus today: messenger RNA</vt:lpstr>
      <vt:lpstr>PowerPoint Presentation</vt:lpstr>
      <vt:lpstr>Focus today: messenger RNA</vt:lpstr>
      <vt:lpstr>Typical questions addressed with bulk RNA-seq</vt:lpstr>
      <vt:lpstr>General steps of RNA-seq preparation</vt:lpstr>
      <vt:lpstr>QC of RNA extraction</vt:lpstr>
      <vt:lpstr>General steps of RNA-seq preparation</vt:lpstr>
      <vt:lpstr>Every step has consequences – example: mRNA enrichment strategies</vt:lpstr>
      <vt:lpstr>The most common library preparation methods</vt:lpstr>
      <vt:lpstr>The most common library preparation methods</vt:lpstr>
      <vt:lpstr>The most common library preparation methods</vt:lpstr>
      <vt:lpstr>The most common library preparation methods</vt:lpstr>
      <vt:lpstr>Every step has consequences</vt:lpstr>
      <vt:lpstr>PowerPoint Presentation</vt:lpstr>
      <vt:lpstr>Sampling</vt:lpstr>
      <vt:lpstr>Quantification of gene expression following sequencing</vt:lpstr>
      <vt:lpstr>Quantification of gene expression</vt:lpstr>
      <vt:lpstr>Quantification of gene expression</vt:lpstr>
      <vt:lpstr>Typical biases of aligned reads of RNA-seq experiments</vt:lpstr>
      <vt:lpstr>QC of aligned reads</vt:lpstr>
      <vt:lpstr>RSeQC package</vt:lpstr>
      <vt:lpstr>RSeQC: Read distribution</vt:lpstr>
      <vt:lpstr>RSeQC: Gene body coverage</vt:lpstr>
      <vt:lpstr>QoRTs – an alternative to RSeQC</vt:lpstr>
      <vt:lpstr>PowerPoint Presentation</vt:lpstr>
      <vt:lpstr>Summary of RNA-seq alignment QC</vt:lpstr>
      <vt:lpstr>Quantification of gene expression following sequencing</vt:lpstr>
      <vt:lpstr>Quantification of gene expression following sequencing</vt:lpstr>
      <vt:lpstr>Quantification of gene expression following sequencing</vt:lpstr>
      <vt:lpstr>Quantification of gene expression following sequencing</vt:lpstr>
      <vt:lpstr>Quantification of gene expression following sequencing</vt:lpstr>
      <vt:lpstr>Quantification of gene expression following sequencing</vt:lpstr>
      <vt:lpstr>PowerPoint Presentation</vt:lpstr>
      <vt:lpstr>Figures taken from the following publications:</vt:lpstr>
      <vt:lpstr>Sara Ballouz, Alexander Dobin, Thomas R Gingeras, and Jesse Gillis. The fractured landscape of RNA-seq alignment: the default in our STARs. Nucleic Acids Research, 46(10):5125–5138, 05 2018. doi: 10.1093/nar/gky325. URL https://dx.doi.org/10.1093/nar/gky325. Rafal Bartoszewski and Aleksander F. Sikorski. Editorial focus: entering into the non-coding RNA era. Cellular and Molecular Biology Letters, 2018. doi: 10.1186/s11658-018-0111-3.</vt:lpstr>
      <vt:lpstr>Cloelia Dard-Dascot, Delphine Naquin, Yves D’Aubenton-Carafa, Karine Alix, Claude Thermes, and Erwin van Dijk. Systematic comparison of small RNA library preparation protocols for next-generation sequencing. BMC Genomics, 2018. doi: 10.1186/s12864-018-4491-6. Alexander Dobin and Thomas R. Gingeras. Optimizing RNA-seq mapping with STAR. In Methods in Molecular Biology, volume 1415, pages 245–262. Humana Press, New York, NY, 2016. doi:</vt:lpstr>
      <vt:lpstr>Malachi Griffith, Jason R. Walker, Nicholas C. Spies, Benjamin J. Ainscough, and Obi L. Griffith. Informatics for RNA Sequencing: A Web Resource for Analysis on the Cloud. PLoS Computational Biology, 11(8), 2015. doi: 10.1371/journal.pcbi.1004393. Stephen W Hartley and James C Mullikin. QoRTs: a comprehensive toolset for quality control and data processing of RNA-Seq experiments. BMC Bioinformatics, 16(1):224, January 2015. ISSN 1471-2105. doi: 10.1186/s12859-015-0670-5.</vt:lpstr>
      <vt:lpstr>Mansi A. Parasramka, Sayantan Maji, Akiko Matsuda, Irene K. Yan, and Tushar Patel. Long non-coding RNAs as novel targets for therapy in hepatocellular carcinoma. Pharmacology and Therapeutics, pages 67–78, 2016. doi: 10.1016/j.pharmthera.2016.03.004. Sven Schuierer, Walter Carbone, Judith Knehr, Virginie Petitjean, Anita Fernandez, Marc Sultan, and Guglielmo Roma. A comprehensive assessment of RNA-seq protocols for degraded and low-quantity samples. BMC Genomics, 2017. doi: 10.1186/s12864-017-3827-y.</vt:lpstr>
      <vt:lpstr>Erwin L van Dijk, Yan Jaszczyszyn, and Claude Thermes. Library preparation methods for next-generation sequencing: tone down the bias. Experimental cell research, 322(1):12–20, Mar 2014. doi: 10.1016/j.yexcr.2014.01.008. Liguo Wang, Shengqin Wang, and Wei Li. RSeQC: Quality control of RNA-seq experiments. Bioinformatics, 28(16):2184–2185, 2012. doi: 10.1093/bioinformatics/bts356.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of bulk RNA-seq data - Analysis of Next-Generation Sequencing Data</dc:title>
  <dc:creator>Friederike Dündar</dc:creator>
  <cp:lastModifiedBy>Luu Loi</cp:lastModifiedBy>
  <cp:revision>11</cp:revision>
  <dcterms:created xsi:type="dcterms:W3CDTF">2023-06-05T08:05:09Z</dcterms:created>
  <dcterms:modified xsi:type="dcterms:W3CDTF">2024-12-07T00:14:00Z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2020-02-17T00:00:00Z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2023-06-05T00:00:00Z</vt:filetime>
  </property>
  <property fmtid="{D5CDD505-2E9C-101B-9397-08002B2CF9AE}" pid="5" name="PTEX.Fullbanner">
    <vt:lpwstr>This is pdfTeX, Version 3.14159265-2.6-1.40.18 (TeX Live 2017) kpathsea version 6.2.3</vt:lpwstr>
  </property>
  <property fmtid="{D5CDD505-2E9C-101B-9397-08002B2CF9AE}" pid="6" name="Producer">
    <vt:lpwstr>pdfTeX-1.40.18</vt:lpwstr>
  </property>
</Properties>
</file>